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31"/>
  </p:notesMasterIdLst>
  <p:sldIdLst>
    <p:sldId id="256" r:id="rId2"/>
    <p:sldId id="258" r:id="rId3"/>
    <p:sldId id="259" r:id="rId4"/>
    <p:sldId id="257" r:id="rId5"/>
    <p:sldId id="260" r:id="rId6"/>
    <p:sldId id="262" r:id="rId7"/>
    <p:sldId id="263" r:id="rId8"/>
    <p:sldId id="264" r:id="rId9"/>
    <p:sldId id="265" r:id="rId10"/>
    <p:sldId id="267" r:id="rId11"/>
    <p:sldId id="266" r:id="rId12"/>
    <p:sldId id="268" r:id="rId13"/>
    <p:sldId id="269" r:id="rId14"/>
    <p:sldId id="270" r:id="rId15"/>
    <p:sldId id="271" r:id="rId16"/>
    <p:sldId id="273" r:id="rId17"/>
    <p:sldId id="272" r:id="rId18"/>
    <p:sldId id="274" r:id="rId19"/>
    <p:sldId id="275" r:id="rId20"/>
    <p:sldId id="277" r:id="rId21"/>
    <p:sldId id="276" r:id="rId22"/>
    <p:sldId id="285" r:id="rId23"/>
    <p:sldId id="278" r:id="rId24"/>
    <p:sldId id="279" r:id="rId25"/>
    <p:sldId id="280" r:id="rId26"/>
    <p:sldId id="281" r:id="rId27"/>
    <p:sldId id="282" r:id="rId28"/>
    <p:sldId id="283"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248" autoAdjust="0"/>
  </p:normalViewPr>
  <p:slideViewPr>
    <p:cSldViewPr snapToGrid="0">
      <p:cViewPr varScale="1">
        <p:scale>
          <a:sx n="91" d="100"/>
          <a:sy n="91" d="100"/>
        </p:scale>
        <p:origin x="322"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6" d="100"/>
        <a:sy n="10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D4F497-EA07-4270-B66A-1C0A0D3A7658}" type="doc">
      <dgm:prSet loTypeId="urn:microsoft.com/office/officeart/2008/layout/AlternatingHexagons" loCatId="list" qsTypeId="urn:microsoft.com/office/officeart/2005/8/quickstyle/3d1" qsCatId="3D" csTypeId="urn:microsoft.com/office/officeart/2005/8/colors/accent0_3" csCatId="mainScheme" phldr="1"/>
      <dgm:spPr/>
      <dgm:t>
        <a:bodyPr/>
        <a:lstStyle/>
        <a:p>
          <a:endParaRPr lang="en-IN"/>
        </a:p>
      </dgm:t>
    </dgm:pt>
    <dgm:pt modelId="{8C5D436B-9331-4FE4-A2D4-5B8B498E64C3}">
      <dgm:prSet/>
      <dgm:spPr/>
      <dgm:t>
        <a:bodyPr/>
        <a:lstStyle/>
        <a:p>
          <a:r>
            <a:rPr lang="en-US" dirty="0"/>
            <a:t>Through out history and into modern times ,forests have been razed to make space for agriculture and animal grazing </a:t>
          </a:r>
          <a:r>
            <a:rPr lang="en-US" dirty="0" err="1"/>
            <a:t>etc</a:t>
          </a:r>
          <a:r>
            <a:rPr lang="en-US" dirty="0"/>
            <a:t>,.</a:t>
          </a:r>
          <a:endParaRPr lang="en-IN" dirty="0"/>
        </a:p>
      </dgm:t>
    </dgm:pt>
    <dgm:pt modelId="{0111227E-60D4-4B75-A632-E32ED69491F8}" type="parTrans" cxnId="{02BDC1F0-EBED-4011-8E26-839AA92E8CE2}">
      <dgm:prSet/>
      <dgm:spPr/>
      <dgm:t>
        <a:bodyPr/>
        <a:lstStyle/>
        <a:p>
          <a:endParaRPr lang="en-IN"/>
        </a:p>
      </dgm:t>
    </dgm:pt>
    <dgm:pt modelId="{8AAFA57F-DBF6-4826-8A3B-B3BB5FC8422C}" type="sibTrans" cxnId="{02BDC1F0-EBED-4011-8E26-839AA92E8CE2}">
      <dgm:prSet/>
      <dgm:spPr/>
      <dgm:t>
        <a:bodyPr/>
        <a:lstStyle/>
        <a:p>
          <a:pPr algn="l">
            <a:lnSpc>
              <a:spcPct val="100000"/>
            </a:lnSpc>
          </a:pPr>
          <a:r>
            <a:rPr lang="en-US" dirty="0"/>
            <a:t>Deforestation  is the action of clearing a wide area of trees</a:t>
          </a:r>
        </a:p>
      </dgm:t>
    </dgm:pt>
    <dgm:pt modelId="{15640269-37CC-4610-81BA-6BC49297E528}" type="pres">
      <dgm:prSet presAssocID="{86D4F497-EA07-4270-B66A-1C0A0D3A7658}" presName="Name0" presStyleCnt="0">
        <dgm:presLayoutVars>
          <dgm:chMax/>
          <dgm:chPref/>
          <dgm:dir/>
          <dgm:animLvl val="lvl"/>
        </dgm:presLayoutVars>
      </dgm:prSet>
      <dgm:spPr/>
    </dgm:pt>
    <dgm:pt modelId="{72B577C3-1C22-4F11-BA24-74C6F192CE7C}" type="pres">
      <dgm:prSet presAssocID="{8C5D436B-9331-4FE4-A2D4-5B8B498E64C3}" presName="composite" presStyleCnt="0"/>
      <dgm:spPr/>
    </dgm:pt>
    <dgm:pt modelId="{9A9F65B8-A865-4EE5-8F64-041B668D15D1}" type="pres">
      <dgm:prSet presAssocID="{8C5D436B-9331-4FE4-A2D4-5B8B498E64C3}" presName="Parent1" presStyleLbl="node1" presStyleIdx="0" presStyleCnt="2" custScaleX="199915" custScaleY="212444" custLinFactNeighborX="81353" custLinFactNeighborY="0">
        <dgm:presLayoutVars>
          <dgm:chMax val="1"/>
          <dgm:chPref val="1"/>
          <dgm:bulletEnabled val="1"/>
        </dgm:presLayoutVars>
      </dgm:prSet>
      <dgm:spPr/>
    </dgm:pt>
    <dgm:pt modelId="{BEAE6533-A22F-4346-A783-1DA472E74409}" type="pres">
      <dgm:prSet presAssocID="{8C5D436B-9331-4FE4-A2D4-5B8B498E64C3}" presName="Childtext1" presStyleLbl="revTx" presStyleIdx="0" presStyleCnt="1">
        <dgm:presLayoutVars>
          <dgm:chMax val="0"/>
          <dgm:chPref val="0"/>
          <dgm:bulletEnabled val="1"/>
        </dgm:presLayoutVars>
      </dgm:prSet>
      <dgm:spPr/>
    </dgm:pt>
    <dgm:pt modelId="{67C6EE31-4E4B-4E0E-B1EF-039C53DA277F}" type="pres">
      <dgm:prSet presAssocID="{8C5D436B-9331-4FE4-A2D4-5B8B498E64C3}" presName="BalanceSpacing" presStyleCnt="0"/>
      <dgm:spPr/>
    </dgm:pt>
    <dgm:pt modelId="{98529142-FF24-45B0-B1FF-460AEE7671CE}" type="pres">
      <dgm:prSet presAssocID="{8C5D436B-9331-4FE4-A2D4-5B8B498E64C3}" presName="BalanceSpacing1" presStyleCnt="0"/>
      <dgm:spPr/>
    </dgm:pt>
    <dgm:pt modelId="{76F84106-CCAE-4AA9-8FEA-98F13EBF26DA}" type="pres">
      <dgm:prSet presAssocID="{8AAFA57F-DBF6-4826-8A3B-B3BB5FC8422C}" presName="Accent1Text" presStyleLbl="node1" presStyleIdx="1" presStyleCnt="2" custScaleX="211952" custScaleY="211284" custLinFactNeighborX="-29133" custLinFactNeighborY="0"/>
      <dgm:spPr/>
    </dgm:pt>
  </dgm:ptLst>
  <dgm:cxnLst>
    <dgm:cxn modelId="{28546A3E-125F-4D8B-A800-F6E32CBAF978}" type="presOf" srcId="{8C5D436B-9331-4FE4-A2D4-5B8B498E64C3}" destId="{9A9F65B8-A865-4EE5-8F64-041B668D15D1}" srcOrd="0" destOrd="0" presId="urn:microsoft.com/office/officeart/2008/layout/AlternatingHexagons"/>
    <dgm:cxn modelId="{C6C21740-747F-42B6-A4EA-7598112510E7}" type="presOf" srcId="{8AAFA57F-DBF6-4826-8A3B-B3BB5FC8422C}" destId="{76F84106-CCAE-4AA9-8FEA-98F13EBF26DA}" srcOrd="0" destOrd="0" presId="urn:microsoft.com/office/officeart/2008/layout/AlternatingHexagons"/>
    <dgm:cxn modelId="{BD758A7A-4FB2-4516-9AFE-1B0F0F6581E7}" type="presOf" srcId="{86D4F497-EA07-4270-B66A-1C0A0D3A7658}" destId="{15640269-37CC-4610-81BA-6BC49297E528}" srcOrd="0" destOrd="0" presId="urn:microsoft.com/office/officeart/2008/layout/AlternatingHexagons"/>
    <dgm:cxn modelId="{02BDC1F0-EBED-4011-8E26-839AA92E8CE2}" srcId="{86D4F497-EA07-4270-B66A-1C0A0D3A7658}" destId="{8C5D436B-9331-4FE4-A2D4-5B8B498E64C3}" srcOrd="0" destOrd="0" parTransId="{0111227E-60D4-4B75-A632-E32ED69491F8}" sibTransId="{8AAFA57F-DBF6-4826-8A3B-B3BB5FC8422C}"/>
    <dgm:cxn modelId="{156CADF4-CCE6-4E8C-8CFD-D5CAA625B3E2}" type="presParOf" srcId="{15640269-37CC-4610-81BA-6BC49297E528}" destId="{72B577C3-1C22-4F11-BA24-74C6F192CE7C}" srcOrd="0" destOrd="0" presId="urn:microsoft.com/office/officeart/2008/layout/AlternatingHexagons"/>
    <dgm:cxn modelId="{F6C9B02A-EA64-42AA-89CB-B3ABBED059A1}" type="presParOf" srcId="{72B577C3-1C22-4F11-BA24-74C6F192CE7C}" destId="{9A9F65B8-A865-4EE5-8F64-041B668D15D1}" srcOrd="0" destOrd="0" presId="urn:microsoft.com/office/officeart/2008/layout/AlternatingHexagons"/>
    <dgm:cxn modelId="{D1F5EC0D-533F-4A79-8349-7511BD549EE7}" type="presParOf" srcId="{72B577C3-1C22-4F11-BA24-74C6F192CE7C}" destId="{BEAE6533-A22F-4346-A783-1DA472E74409}" srcOrd="1" destOrd="0" presId="urn:microsoft.com/office/officeart/2008/layout/AlternatingHexagons"/>
    <dgm:cxn modelId="{72097E52-6C4C-43FB-8ECB-7D2443E6157F}" type="presParOf" srcId="{72B577C3-1C22-4F11-BA24-74C6F192CE7C}" destId="{67C6EE31-4E4B-4E0E-B1EF-039C53DA277F}" srcOrd="2" destOrd="0" presId="urn:microsoft.com/office/officeart/2008/layout/AlternatingHexagons"/>
    <dgm:cxn modelId="{C6FEDDD4-5190-4428-83A2-F399D3E4BF0F}" type="presParOf" srcId="{72B577C3-1C22-4F11-BA24-74C6F192CE7C}" destId="{98529142-FF24-45B0-B1FF-460AEE7671CE}" srcOrd="3" destOrd="0" presId="urn:microsoft.com/office/officeart/2008/layout/AlternatingHexagons"/>
    <dgm:cxn modelId="{7AB95D5C-6D88-40FE-A75A-F5A2419EC162}" type="presParOf" srcId="{72B577C3-1C22-4F11-BA24-74C6F192CE7C}" destId="{76F84106-CCAE-4AA9-8FEA-98F13EBF26DA}"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1158C2-42F2-44A2-9C83-4BBD4B2B3326}" type="doc">
      <dgm:prSet loTypeId="urn:microsoft.com/office/officeart/2005/8/layout/vList4" loCatId="list" qsTypeId="urn:microsoft.com/office/officeart/2005/8/quickstyle/simple1" qsCatId="simple" csTypeId="urn:microsoft.com/office/officeart/2005/8/colors/accent0_1" csCatId="mainScheme" phldr="1"/>
      <dgm:spPr/>
      <dgm:t>
        <a:bodyPr/>
        <a:lstStyle/>
        <a:p>
          <a:endParaRPr lang="en-IN"/>
        </a:p>
      </dgm:t>
    </dgm:pt>
    <dgm:pt modelId="{FF612056-8A94-4FDA-82AC-1596570D918A}" type="pres">
      <dgm:prSet presAssocID="{BC1158C2-42F2-44A2-9C83-4BBD4B2B3326}" presName="linear" presStyleCnt="0">
        <dgm:presLayoutVars>
          <dgm:dir/>
          <dgm:resizeHandles val="exact"/>
        </dgm:presLayoutVars>
      </dgm:prSet>
      <dgm:spPr/>
    </dgm:pt>
  </dgm:ptLst>
  <dgm:cxnLst>
    <dgm:cxn modelId="{5F847C14-381C-4D2E-B0C5-766BA3021DCB}" type="presOf" srcId="{BC1158C2-42F2-44A2-9C83-4BBD4B2B3326}" destId="{FF612056-8A94-4FDA-82AC-1596570D918A}" srcOrd="0"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24F34C-47C0-4DF7-B890-8806C42A54E3}" type="doc">
      <dgm:prSet loTypeId="urn:microsoft.com/office/officeart/2005/8/layout/hList6" loCatId="list" qsTypeId="urn:microsoft.com/office/officeart/2005/8/quickstyle/simple1" qsCatId="simple" csTypeId="urn:microsoft.com/office/officeart/2005/8/colors/accent0_3" csCatId="mainScheme" phldr="1"/>
      <dgm:spPr>
        <a:scene3d>
          <a:camera prst="isometricOffAxis1Right"/>
          <a:lightRig rig="threePt" dir="t"/>
        </a:scene3d>
      </dgm:spPr>
      <dgm:t>
        <a:bodyPr/>
        <a:lstStyle/>
        <a:p>
          <a:endParaRPr lang="en-IN"/>
        </a:p>
      </dgm:t>
    </dgm:pt>
    <dgm:pt modelId="{1B54517A-0833-4192-99C5-FAB1ED498674}">
      <dgm:prSet phldrT="[Text]"/>
      <dgm:spPr/>
      <dgm:t>
        <a:bodyPr/>
        <a:lstStyle/>
        <a:p>
          <a:r>
            <a:rPr lang="en-US" b="1" cap="none" spc="0" dirty="0">
              <a:ln w="22225">
                <a:solidFill>
                  <a:schemeClr val="accent2"/>
                </a:solidFill>
                <a:prstDash val="solid"/>
              </a:ln>
              <a:solidFill>
                <a:schemeClr val="accent2">
                  <a:lumMod val="40000"/>
                  <a:lumOff val="60000"/>
                </a:schemeClr>
              </a:solidFill>
              <a:effectLst/>
            </a:rPr>
            <a:t>CAUSES</a:t>
          </a:r>
          <a:endParaRPr lang="en-IN" b="1" cap="none" spc="0" dirty="0">
            <a:ln w="22225">
              <a:solidFill>
                <a:schemeClr val="accent2"/>
              </a:solidFill>
              <a:prstDash val="solid"/>
            </a:ln>
            <a:solidFill>
              <a:schemeClr val="accent2">
                <a:lumMod val="40000"/>
                <a:lumOff val="60000"/>
              </a:schemeClr>
            </a:solidFill>
            <a:effectLst/>
          </a:endParaRPr>
        </a:p>
      </dgm:t>
    </dgm:pt>
    <dgm:pt modelId="{F5EB1DF2-B92D-46D5-84F4-1ACC9A157563}" type="parTrans" cxnId="{2B3319DB-B70A-47F7-AF81-DBEA2619D016}">
      <dgm:prSet/>
      <dgm:spPr/>
      <dgm:t>
        <a:bodyPr/>
        <a:lstStyle/>
        <a:p>
          <a:endParaRPr lang="en-IN" b="1" cap="none" spc="0">
            <a:ln w="22225">
              <a:solidFill>
                <a:schemeClr val="accent2"/>
              </a:solidFill>
              <a:prstDash val="solid"/>
            </a:ln>
            <a:solidFill>
              <a:schemeClr val="accent2">
                <a:lumMod val="40000"/>
                <a:lumOff val="60000"/>
              </a:schemeClr>
            </a:solidFill>
            <a:effectLst/>
          </a:endParaRPr>
        </a:p>
      </dgm:t>
    </dgm:pt>
    <dgm:pt modelId="{2619ADE0-03CA-45D6-A05C-340EA1E86A96}" type="sibTrans" cxnId="{2B3319DB-B70A-47F7-AF81-DBEA2619D016}">
      <dgm:prSet/>
      <dgm:spPr/>
      <dgm:t>
        <a:bodyPr/>
        <a:lstStyle/>
        <a:p>
          <a:endParaRPr lang="en-IN" b="1" cap="none" spc="0">
            <a:ln w="22225">
              <a:solidFill>
                <a:schemeClr val="accent2"/>
              </a:solidFill>
              <a:prstDash val="solid"/>
            </a:ln>
            <a:solidFill>
              <a:schemeClr val="accent2">
                <a:lumMod val="40000"/>
                <a:lumOff val="60000"/>
              </a:schemeClr>
            </a:solidFill>
            <a:effectLst/>
          </a:endParaRPr>
        </a:p>
      </dgm:t>
    </dgm:pt>
    <dgm:pt modelId="{BACE9831-6974-4F21-AF6D-98280D147CA9}">
      <dgm:prSet phldrT="[Text]"/>
      <dgm:spPr/>
      <dgm:t>
        <a:bodyPr/>
        <a:lstStyle/>
        <a:p>
          <a:r>
            <a:rPr lang="en-US" b="1" cap="none" spc="0" dirty="0">
              <a:ln w="22225">
                <a:solidFill>
                  <a:schemeClr val="accent2"/>
                </a:solidFill>
                <a:prstDash val="solid"/>
              </a:ln>
              <a:solidFill>
                <a:schemeClr val="accent2">
                  <a:lumMod val="40000"/>
                  <a:lumOff val="60000"/>
                </a:schemeClr>
              </a:solidFill>
              <a:effectLst/>
            </a:rPr>
            <a:t>EFFECTS</a:t>
          </a:r>
          <a:endParaRPr lang="en-IN" b="1" cap="none" spc="0" dirty="0">
            <a:ln w="22225">
              <a:solidFill>
                <a:schemeClr val="accent2"/>
              </a:solidFill>
              <a:prstDash val="solid"/>
            </a:ln>
            <a:solidFill>
              <a:schemeClr val="accent2">
                <a:lumMod val="40000"/>
                <a:lumOff val="60000"/>
              </a:schemeClr>
            </a:solidFill>
            <a:effectLst/>
          </a:endParaRPr>
        </a:p>
      </dgm:t>
    </dgm:pt>
    <dgm:pt modelId="{571FCBD6-6214-4A44-B73B-F860C91686D0}" type="parTrans" cxnId="{983128A7-4EF5-4D99-9A78-F44BFFAB9121}">
      <dgm:prSet/>
      <dgm:spPr/>
      <dgm:t>
        <a:bodyPr/>
        <a:lstStyle/>
        <a:p>
          <a:endParaRPr lang="en-IN" b="1" cap="none" spc="0">
            <a:ln w="22225">
              <a:solidFill>
                <a:schemeClr val="accent2"/>
              </a:solidFill>
              <a:prstDash val="solid"/>
            </a:ln>
            <a:solidFill>
              <a:schemeClr val="accent2">
                <a:lumMod val="40000"/>
                <a:lumOff val="60000"/>
              </a:schemeClr>
            </a:solidFill>
            <a:effectLst/>
          </a:endParaRPr>
        </a:p>
      </dgm:t>
    </dgm:pt>
    <dgm:pt modelId="{6F85F579-1419-4648-83F7-85DD56E1D720}" type="sibTrans" cxnId="{983128A7-4EF5-4D99-9A78-F44BFFAB9121}">
      <dgm:prSet/>
      <dgm:spPr/>
      <dgm:t>
        <a:bodyPr/>
        <a:lstStyle/>
        <a:p>
          <a:endParaRPr lang="en-IN" b="1" cap="none" spc="0">
            <a:ln w="22225">
              <a:solidFill>
                <a:schemeClr val="accent2"/>
              </a:solidFill>
              <a:prstDash val="solid"/>
            </a:ln>
            <a:solidFill>
              <a:schemeClr val="accent2">
                <a:lumMod val="40000"/>
                <a:lumOff val="60000"/>
              </a:schemeClr>
            </a:solidFill>
            <a:effectLst/>
          </a:endParaRPr>
        </a:p>
      </dgm:t>
    </dgm:pt>
    <dgm:pt modelId="{271C3D59-BF91-4A55-8597-237F4F500320}">
      <dgm:prSet phldrT="[Text]"/>
      <dgm:spPr/>
      <dgm:t>
        <a:bodyPr/>
        <a:lstStyle/>
        <a:p>
          <a:r>
            <a:rPr lang="en-US" b="1" cap="none" spc="0" dirty="0">
              <a:ln w="22225">
                <a:solidFill>
                  <a:schemeClr val="accent2"/>
                </a:solidFill>
                <a:prstDash val="solid"/>
              </a:ln>
              <a:solidFill>
                <a:schemeClr val="accent2">
                  <a:lumMod val="40000"/>
                  <a:lumOff val="60000"/>
                </a:schemeClr>
              </a:solidFill>
              <a:effectLst/>
            </a:rPr>
            <a:t>MEASURES</a:t>
          </a:r>
          <a:endParaRPr lang="en-IN" b="1" cap="none" spc="0" dirty="0">
            <a:ln w="22225">
              <a:solidFill>
                <a:schemeClr val="accent2"/>
              </a:solidFill>
              <a:prstDash val="solid"/>
            </a:ln>
            <a:solidFill>
              <a:schemeClr val="accent2">
                <a:lumMod val="40000"/>
                <a:lumOff val="60000"/>
              </a:schemeClr>
            </a:solidFill>
            <a:effectLst/>
          </a:endParaRPr>
        </a:p>
      </dgm:t>
    </dgm:pt>
    <dgm:pt modelId="{2825873B-3431-4290-9845-0C4C6526E105}" type="parTrans" cxnId="{CF736AEC-FE8B-4590-ADE4-5CEB12CA25FE}">
      <dgm:prSet/>
      <dgm:spPr/>
      <dgm:t>
        <a:bodyPr/>
        <a:lstStyle/>
        <a:p>
          <a:endParaRPr lang="en-IN" b="1" cap="none" spc="0">
            <a:ln w="22225">
              <a:solidFill>
                <a:schemeClr val="accent2"/>
              </a:solidFill>
              <a:prstDash val="solid"/>
            </a:ln>
            <a:solidFill>
              <a:schemeClr val="accent2">
                <a:lumMod val="40000"/>
                <a:lumOff val="60000"/>
              </a:schemeClr>
            </a:solidFill>
            <a:effectLst/>
          </a:endParaRPr>
        </a:p>
      </dgm:t>
    </dgm:pt>
    <dgm:pt modelId="{B2E84700-CF06-420F-B02F-AD7BEE10C763}" type="sibTrans" cxnId="{CF736AEC-FE8B-4590-ADE4-5CEB12CA25FE}">
      <dgm:prSet/>
      <dgm:spPr/>
      <dgm:t>
        <a:bodyPr/>
        <a:lstStyle/>
        <a:p>
          <a:endParaRPr lang="en-IN" b="1" cap="none" spc="0">
            <a:ln w="22225">
              <a:solidFill>
                <a:schemeClr val="accent2"/>
              </a:solidFill>
              <a:prstDash val="solid"/>
            </a:ln>
            <a:solidFill>
              <a:schemeClr val="accent2">
                <a:lumMod val="40000"/>
                <a:lumOff val="60000"/>
              </a:schemeClr>
            </a:solidFill>
            <a:effectLst/>
          </a:endParaRPr>
        </a:p>
      </dgm:t>
    </dgm:pt>
    <dgm:pt modelId="{E666BACA-91E4-4F14-8376-649EB560EDAB}" type="pres">
      <dgm:prSet presAssocID="{D024F34C-47C0-4DF7-B890-8806C42A54E3}" presName="Name0" presStyleCnt="0">
        <dgm:presLayoutVars>
          <dgm:dir/>
          <dgm:resizeHandles val="exact"/>
        </dgm:presLayoutVars>
      </dgm:prSet>
      <dgm:spPr/>
    </dgm:pt>
    <dgm:pt modelId="{3A83A565-4D66-4656-A342-1FC0F1FE7BA9}" type="pres">
      <dgm:prSet presAssocID="{1B54517A-0833-4192-99C5-FAB1ED498674}" presName="node" presStyleLbl="node1" presStyleIdx="0" presStyleCnt="3" custLinFactX="3764" custLinFactNeighborX="100000" custLinFactNeighborY="1055">
        <dgm:presLayoutVars>
          <dgm:bulletEnabled val="1"/>
        </dgm:presLayoutVars>
      </dgm:prSet>
      <dgm:spPr/>
    </dgm:pt>
    <dgm:pt modelId="{D64D5DCC-0EEC-4AFD-BBCB-6405F536AA87}" type="pres">
      <dgm:prSet presAssocID="{2619ADE0-03CA-45D6-A05C-340EA1E86A96}" presName="sibTrans" presStyleCnt="0"/>
      <dgm:spPr/>
    </dgm:pt>
    <dgm:pt modelId="{17BF9AD5-42C6-4C92-AA51-A91089AE8BB6}" type="pres">
      <dgm:prSet presAssocID="{BACE9831-6974-4F21-AF6D-98280D147CA9}" presName="node" presStyleLbl="node1" presStyleIdx="1" presStyleCnt="3" custLinFactNeighborX="69044" custLinFactNeighborY="-2632">
        <dgm:presLayoutVars>
          <dgm:bulletEnabled val="1"/>
        </dgm:presLayoutVars>
      </dgm:prSet>
      <dgm:spPr/>
    </dgm:pt>
    <dgm:pt modelId="{BD616726-B11A-4412-AF91-FFCB620BE1BA}" type="pres">
      <dgm:prSet presAssocID="{6F85F579-1419-4648-83F7-85DD56E1D720}" presName="sibTrans" presStyleCnt="0"/>
      <dgm:spPr/>
    </dgm:pt>
    <dgm:pt modelId="{FDD4E58A-FCB5-469C-9BBA-35F43D932D71}" type="pres">
      <dgm:prSet presAssocID="{271C3D59-BF91-4A55-8597-237F4F500320}" presName="node" presStyleLbl="node1" presStyleIdx="2" presStyleCnt="3" custLinFactX="1629" custLinFactNeighborX="100000" custLinFactNeighborY="-8629">
        <dgm:presLayoutVars>
          <dgm:bulletEnabled val="1"/>
        </dgm:presLayoutVars>
      </dgm:prSet>
      <dgm:spPr/>
    </dgm:pt>
  </dgm:ptLst>
  <dgm:cxnLst>
    <dgm:cxn modelId="{4163E941-D166-49B6-B691-C36904D62F92}" type="presOf" srcId="{271C3D59-BF91-4A55-8597-237F4F500320}" destId="{FDD4E58A-FCB5-469C-9BBA-35F43D932D71}" srcOrd="0" destOrd="0" presId="urn:microsoft.com/office/officeart/2005/8/layout/hList6"/>
    <dgm:cxn modelId="{0F46F751-3322-4989-B6A2-09BE9E75C844}" type="presOf" srcId="{D024F34C-47C0-4DF7-B890-8806C42A54E3}" destId="{E666BACA-91E4-4F14-8376-649EB560EDAB}" srcOrd="0" destOrd="0" presId="urn:microsoft.com/office/officeart/2005/8/layout/hList6"/>
    <dgm:cxn modelId="{8A219975-9DE7-47FD-8D60-18DB060D2723}" type="presOf" srcId="{BACE9831-6974-4F21-AF6D-98280D147CA9}" destId="{17BF9AD5-42C6-4C92-AA51-A91089AE8BB6}" srcOrd="0" destOrd="0" presId="urn:microsoft.com/office/officeart/2005/8/layout/hList6"/>
    <dgm:cxn modelId="{8A2B179F-002C-4D30-8A33-C7BEA6D78B2D}" type="presOf" srcId="{1B54517A-0833-4192-99C5-FAB1ED498674}" destId="{3A83A565-4D66-4656-A342-1FC0F1FE7BA9}" srcOrd="0" destOrd="0" presId="urn:microsoft.com/office/officeart/2005/8/layout/hList6"/>
    <dgm:cxn modelId="{983128A7-4EF5-4D99-9A78-F44BFFAB9121}" srcId="{D024F34C-47C0-4DF7-B890-8806C42A54E3}" destId="{BACE9831-6974-4F21-AF6D-98280D147CA9}" srcOrd="1" destOrd="0" parTransId="{571FCBD6-6214-4A44-B73B-F860C91686D0}" sibTransId="{6F85F579-1419-4648-83F7-85DD56E1D720}"/>
    <dgm:cxn modelId="{2B3319DB-B70A-47F7-AF81-DBEA2619D016}" srcId="{D024F34C-47C0-4DF7-B890-8806C42A54E3}" destId="{1B54517A-0833-4192-99C5-FAB1ED498674}" srcOrd="0" destOrd="0" parTransId="{F5EB1DF2-B92D-46D5-84F4-1ACC9A157563}" sibTransId="{2619ADE0-03CA-45D6-A05C-340EA1E86A96}"/>
    <dgm:cxn modelId="{CF736AEC-FE8B-4590-ADE4-5CEB12CA25FE}" srcId="{D024F34C-47C0-4DF7-B890-8806C42A54E3}" destId="{271C3D59-BF91-4A55-8597-237F4F500320}" srcOrd="2" destOrd="0" parTransId="{2825873B-3431-4290-9845-0C4C6526E105}" sibTransId="{B2E84700-CF06-420F-B02F-AD7BEE10C763}"/>
    <dgm:cxn modelId="{9D3B09F8-C8CC-4F11-B3F4-739235570833}" type="presParOf" srcId="{E666BACA-91E4-4F14-8376-649EB560EDAB}" destId="{3A83A565-4D66-4656-A342-1FC0F1FE7BA9}" srcOrd="0" destOrd="0" presId="urn:microsoft.com/office/officeart/2005/8/layout/hList6"/>
    <dgm:cxn modelId="{358DF6B0-8B72-4B3C-8EF1-E5B52C4F69F4}" type="presParOf" srcId="{E666BACA-91E4-4F14-8376-649EB560EDAB}" destId="{D64D5DCC-0EEC-4AFD-BBCB-6405F536AA87}" srcOrd="1" destOrd="0" presId="urn:microsoft.com/office/officeart/2005/8/layout/hList6"/>
    <dgm:cxn modelId="{50654666-84F0-4238-90EE-00B5682AB31C}" type="presParOf" srcId="{E666BACA-91E4-4F14-8376-649EB560EDAB}" destId="{17BF9AD5-42C6-4C92-AA51-A91089AE8BB6}" srcOrd="2" destOrd="0" presId="urn:microsoft.com/office/officeart/2005/8/layout/hList6"/>
    <dgm:cxn modelId="{AEE7227F-0DFA-4425-A2B8-B818D404E8F2}" type="presParOf" srcId="{E666BACA-91E4-4F14-8376-649EB560EDAB}" destId="{BD616726-B11A-4412-AF91-FFCB620BE1BA}" srcOrd="3" destOrd="0" presId="urn:microsoft.com/office/officeart/2005/8/layout/hList6"/>
    <dgm:cxn modelId="{886EABA2-7098-4A8F-9775-D8402476EB8A}" type="presParOf" srcId="{E666BACA-91E4-4F14-8376-649EB560EDAB}" destId="{FDD4E58A-FCB5-469C-9BBA-35F43D932D71}" srcOrd="4" destOrd="0" presId="urn:microsoft.com/office/officeart/2005/8/layout/hList6"/>
  </dgm:cxnLst>
  <dgm:bg>
    <a:effectLst>
      <a:glow rad="228600">
        <a:schemeClr val="accent5">
          <a:satMod val="175000"/>
          <a:alpha val="40000"/>
        </a:schemeClr>
      </a:glow>
      <a:outerShdw blurRad="50800" dist="38100" dir="2700000" algn="tl" rotWithShape="0">
        <a:prstClr val="black">
          <a:alpha val="40000"/>
        </a:prstClr>
      </a:outerShdw>
    </a:effectLst>
  </dgm:bg>
  <dgm:whole>
    <a:effectLst>
      <a:reflection blurRad="6350" stA="50000" endA="300" endPos="55500" dist="50800" dir="5400000" sy="-100000" algn="bl" rotWithShape="0"/>
    </a:effectLst>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57383D-D535-433D-8A25-0B369110E156}"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IN"/>
        </a:p>
      </dgm:t>
    </dgm:pt>
    <dgm:pt modelId="{763DCFB5-8053-4D57-89EE-447E12FD7559}" type="pres">
      <dgm:prSet presAssocID="{F657383D-D535-433D-8A25-0B369110E156}" presName="linear" presStyleCnt="0">
        <dgm:presLayoutVars>
          <dgm:dir/>
          <dgm:resizeHandles val="exact"/>
        </dgm:presLayoutVars>
      </dgm:prSet>
      <dgm:spPr/>
    </dgm:pt>
  </dgm:ptLst>
  <dgm:cxnLst>
    <dgm:cxn modelId="{E2FFCC67-5C65-4532-8093-5B720869F5B5}" type="presOf" srcId="{F657383D-D535-433D-8A25-0B369110E156}" destId="{763DCFB5-8053-4D57-89EE-447E12FD7559}" srcOrd="0"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9E9969-4535-4B45-ADAC-07344E0E811C}"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n-IN"/>
        </a:p>
      </dgm:t>
    </dgm:pt>
    <dgm:pt modelId="{21BDB2CA-37E9-46CF-A9F5-057D52254B9D}">
      <dgm:prSet phldrT="[Text]" custT="1"/>
      <dgm:spPr/>
      <dgm:t>
        <a:bodyPr/>
        <a:lstStyle/>
        <a:p>
          <a:r>
            <a:rPr lang="en-US" sz="3200" dirty="0">
              <a:solidFill>
                <a:schemeClr val="bg1"/>
              </a:solidFill>
            </a:rPr>
            <a:t>THE BISHNOI MOVEMENT   -(1700) AMRITHA DEVI</a:t>
          </a:r>
          <a:endParaRPr lang="en-IN" sz="3200" dirty="0">
            <a:solidFill>
              <a:schemeClr val="bg1"/>
            </a:solidFill>
          </a:endParaRPr>
        </a:p>
      </dgm:t>
    </dgm:pt>
    <dgm:pt modelId="{1D5EC7D3-1661-4595-B3D6-646CB45E0CCE}" type="parTrans" cxnId="{CD768041-9051-4866-B58E-9BFAA086F9A9}">
      <dgm:prSet/>
      <dgm:spPr/>
      <dgm:t>
        <a:bodyPr/>
        <a:lstStyle/>
        <a:p>
          <a:endParaRPr lang="en-IN"/>
        </a:p>
      </dgm:t>
    </dgm:pt>
    <dgm:pt modelId="{33701D87-16AB-469F-B3A9-BD254CA90464}" type="sibTrans" cxnId="{CD768041-9051-4866-B58E-9BFAA086F9A9}">
      <dgm:prSet/>
      <dgm:spPr/>
      <dgm:t>
        <a:bodyPr/>
        <a:lstStyle/>
        <a:p>
          <a:endParaRPr lang="en-IN"/>
        </a:p>
      </dgm:t>
    </dgm:pt>
    <dgm:pt modelId="{3D125068-B175-4112-BF8B-262A7C90411C}">
      <dgm:prSet phldrT="[Text]" custT="1"/>
      <dgm:spPr/>
      <dgm:t>
        <a:bodyPr/>
        <a:lstStyle/>
        <a:p>
          <a:r>
            <a:rPr lang="en-US" sz="3200" dirty="0">
              <a:solidFill>
                <a:schemeClr val="bg1"/>
              </a:solidFill>
            </a:rPr>
            <a:t>THE CHIPKO AND APPIKO MOVEMENTS –(1973) SUNDARLAL BAHUGUNA</a:t>
          </a:r>
          <a:endParaRPr lang="en-IN" sz="3200" dirty="0">
            <a:solidFill>
              <a:schemeClr val="bg1"/>
            </a:solidFill>
          </a:endParaRPr>
        </a:p>
      </dgm:t>
    </dgm:pt>
    <dgm:pt modelId="{AFCCEB72-4266-4B77-8748-5CC1782B4884}" type="parTrans" cxnId="{80A98835-3B39-4BB1-8BD3-0D6F6EB585B9}">
      <dgm:prSet/>
      <dgm:spPr/>
      <dgm:t>
        <a:bodyPr/>
        <a:lstStyle/>
        <a:p>
          <a:endParaRPr lang="en-IN"/>
        </a:p>
      </dgm:t>
    </dgm:pt>
    <dgm:pt modelId="{85C99E2C-2782-4950-B4A5-1532DDD3ADA5}" type="sibTrans" cxnId="{80A98835-3B39-4BB1-8BD3-0D6F6EB585B9}">
      <dgm:prSet/>
      <dgm:spPr/>
      <dgm:t>
        <a:bodyPr/>
        <a:lstStyle/>
        <a:p>
          <a:endParaRPr lang="en-IN"/>
        </a:p>
      </dgm:t>
    </dgm:pt>
    <dgm:pt modelId="{C9ECDD4E-05A4-42F3-9B41-2ED22683960D}">
      <dgm:prSet phldrT="[Text]" custT="1"/>
      <dgm:spPr/>
      <dgm:t>
        <a:bodyPr/>
        <a:lstStyle/>
        <a:p>
          <a:r>
            <a:rPr lang="en-US" sz="3200" dirty="0">
              <a:solidFill>
                <a:schemeClr val="bg1"/>
              </a:solidFill>
            </a:rPr>
            <a:t>SAVE SILENT VALLEY MOVEMENT –(1978) SUGHATHAKUMARI</a:t>
          </a:r>
          <a:endParaRPr lang="en-IN" sz="3200" dirty="0">
            <a:solidFill>
              <a:schemeClr val="bg1"/>
            </a:solidFill>
          </a:endParaRPr>
        </a:p>
      </dgm:t>
    </dgm:pt>
    <dgm:pt modelId="{E573B186-C8A3-4DEC-94AB-994882B67A22}" type="parTrans" cxnId="{30C9DC0D-CAE1-4C42-B7DF-20C0429E4F39}">
      <dgm:prSet/>
      <dgm:spPr/>
      <dgm:t>
        <a:bodyPr/>
        <a:lstStyle/>
        <a:p>
          <a:endParaRPr lang="en-IN"/>
        </a:p>
      </dgm:t>
    </dgm:pt>
    <dgm:pt modelId="{73893D36-906B-4976-9B8D-B0BBDEE3DC28}" type="sibTrans" cxnId="{30C9DC0D-CAE1-4C42-B7DF-20C0429E4F39}">
      <dgm:prSet/>
      <dgm:spPr/>
      <dgm:t>
        <a:bodyPr/>
        <a:lstStyle/>
        <a:p>
          <a:endParaRPr lang="en-IN"/>
        </a:p>
      </dgm:t>
    </dgm:pt>
    <dgm:pt modelId="{B7D0372A-E3D4-4C1E-95EF-5E304DAD2876}" type="pres">
      <dgm:prSet presAssocID="{909E9969-4535-4B45-ADAC-07344E0E811C}" presName="linear" presStyleCnt="0">
        <dgm:presLayoutVars>
          <dgm:dir/>
          <dgm:resizeHandles val="exact"/>
        </dgm:presLayoutVars>
      </dgm:prSet>
      <dgm:spPr/>
    </dgm:pt>
    <dgm:pt modelId="{EA7DF427-9D38-498A-B49F-777C0F7416B3}" type="pres">
      <dgm:prSet presAssocID="{21BDB2CA-37E9-46CF-A9F5-057D52254B9D}" presName="comp" presStyleCnt="0"/>
      <dgm:spPr/>
    </dgm:pt>
    <dgm:pt modelId="{4A7EA2F9-5B73-457E-A47B-3282C4FD0356}" type="pres">
      <dgm:prSet presAssocID="{21BDB2CA-37E9-46CF-A9F5-057D52254B9D}" presName="box" presStyleLbl="node1" presStyleIdx="0" presStyleCnt="3" custLinFactNeighborX="635" custLinFactNeighborY="5496"/>
      <dgm:spPr/>
    </dgm:pt>
    <dgm:pt modelId="{82EBDB1D-C856-435D-94B1-D0661F7F92AE}" type="pres">
      <dgm:prSet presAssocID="{21BDB2CA-37E9-46CF-A9F5-057D52254B9D}" presName="img" presStyleLbl="fgImgPlace1" presStyleIdx="0" presStyleCnt="3"/>
      <dgm:spPr/>
    </dgm:pt>
    <dgm:pt modelId="{BCB13F3A-5E78-4EDD-A133-B333007A507C}" type="pres">
      <dgm:prSet presAssocID="{21BDB2CA-37E9-46CF-A9F5-057D52254B9D}" presName="text" presStyleLbl="node1" presStyleIdx="0" presStyleCnt="3">
        <dgm:presLayoutVars>
          <dgm:bulletEnabled val="1"/>
        </dgm:presLayoutVars>
      </dgm:prSet>
      <dgm:spPr/>
    </dgm:pt>
    <dgm:pt modelId="{47FF13F0-0C59-4F64-8C61-7734169B42C7}" type="pres">
      <dgm:prSet presAssocID="{33701D87-16AB-469F-B3A9-BD254CA90464}" presName="spacer" presStyleCnt="0"/>
      <dgm:spPr/>
    </dgm:pt>
    <dgm:pt modelId="{05768FA7-A812-47B6-9587-0ACAB3925110}" type="pres">
      <dgm:prSet presAssocID="{3D125068-B175-4112-BF8B-262A7C90411C}" presName="comp" presStyleCnt="0"/>
      <dgm:spPr/>
    </dgm:pt>
    <dgm:pt modelId="{69BD129A-D4EC-4113-9FB3-CCED6F465B0B}" type="pres">
      <dgm:prSet presAssocID="{3D125068-B175-4112-BF8B-262A7C90411C}" presName="box" presStyleLbl="node1" presStyleIdx="1" presStyleCnt="3" custLinFactNeighborY="0"/>
      <dgm:spPr/>
    </dgm:pt>
    <dgm:pt modelId="{4CB2DAD4-D865-4B7F-98BD-FEEBEF8F79B8}" type="pres">
      <dgm:prSet presAssocID="{3D125068-B175-4112-BF8B-262A7C90411C}" presName="img" presStyleLbl="fgImgPlace1" presStyleIdx="1" presStyleCnt="3" custLinFactNeighborX="506" custLinFactNeighborY="0"/>
      <dgm:spPr/>
    </dgm:pt>
    <dgm:pt modelId="{8808C283-2007-4FFA-BB65-B62C59A16C3A}" type="pres">
      <dgm:prSet presAssocID="{3D125068-B175-4112-BF8B-262A7C90411C}" presName="text" presStyleLbl="node1" presStyleIdx="1" presStyleCnt="3">
        <dgm:presLayoutVars>
          <dgm:bulletEnabled val="1"/>
        </dgm:presLayoutVars>
      </dgm:prSet>
      <dgm:spPr/>
    </dgm:pt>
    <dgm:pt modelId="{F3D9D523-605F-4A1C-996C-819E6264E893}" type="pres">
      <dgm:prSet presAssocID="{85C99E2C-2782-4950-B4A5-1532DDD3ADA5}" presName="spacer" presStyleCnt="0"/>
      <dgm:spPr/>
    </dgm:pt>
    <dgm:pt modelId="{39DF5106-6693-47AD-88FB-2AFE24CB0821}" type="pres">
      <dgm:prSet presAssocID="{C9ECDD4E-05A4-42F3-9B41-2ED22683960D}" presName="comp" presStyleCnt="0"/>
      <dgm:spPr/>
    </dgm:pt>
    <dgm:pt modelId="{8F04C459-8789-48E3-9929-F2901BB1BC06}" type="pres">
      <dgm:prSet presAssocID="{C9ECDD4E-05A4-42F3-9B41-2ED22683960D}" presName="box" presStyleLbl="node1" presStyleIdx="2" presStyleCnt="3" custLinFactNeighborX="-20" custLinFactNeighborY="40862"/>
      <dgm:spPr/>
    </dgm:pt>
    <dgm:pt modelId="{4762AB7E-04E1-40A4-A17C-0237D9E5CAFF}" type="pres">
      <dgm:prSet presAssocID="{C9ECDD4E-05A4-42F3-9B41-2ED22683960D}" presName="img" presStyleLbl="fgImgPlace1" presStyleIdx="2" presStyleCnt="3"/>
      <dgm:spPr/>
    </dgm:pt>
    <dgm:pt modelId="{29E90705-4415-472E-85DD-FE1ECA4B2B45}" type="pres">
      <dgm:prSet presAssocID="{C9ECDD4E-05A4-42F3-9B41-2ED22683960D}" presName="text" presStyleLbl="node1" presStyleIdx="2" presStyleCnt="3">
        <dgm:presLayoutVars>
          <dgm:bulletEnabled val="1"/>
        </dgm:presLayoutVars>
      </dgm:prSet>
      <dgm:spPr/>
    </dgm:pt>
  </dgm:ptLst>
  <dgm:cxnLst>
    <dgm:cxn modelId="{30C9DC0D-CAE1-4C42-B7DF-20C0429E4F39}" srcId="{909E9969-4535-4B45-ADAC-07344E0E811C}" destId="{C9ECDD4E-05A4-42F3-9B41-2ED22683960D}" srcOrd="2" destOrd="0" parTransId="{E573B186-C8A3-4DEC-94AB-994882B67A22}" sibTransId="{73893D36-906B-4976-9B8D-B0BBDEE3DC28}"/>
    <dgm:cxn modelId="{4F57CD16-9C7D-47B3-8194-F2618F9C95D6}" type="presOf" srcId="{3D125068-B175-4112-BF8B-262A7C90411C}" destId="{69BD129A-D4EC-4113-9FB3-CCED6F465B0B}" srcOrd="0" destOrd="0" presId="urn:microsoft.com/office/officeart/2005/8/layout/vList4"/>
    <dgm:cxn modelId="{329D3E25-7055-456F-8DCD-B8B276A706CC}" type="presOf" srcId="{21BDB2CA-37E9-46CF-A9F5-057D52254B9D}" destId="{4A7EA2F9-5B73-457E-A47B-3282C4FD0356}" srcOrd="0" destOrd="0" presId="urn:microsoft.com/office/officeart/2005/8/layout/vList4"/>
    <dgm:cxn modelId="{80A98835-3B39-4BB1-8BD3-0D6F6EB585B9}" srcId="{909E9969-4535-4B45-ADAC-07344E0E811C}" destId="{3D125068-B175-4112-BF8B-262A7C90411C}" srcOrd="1" destOrd="0" parTransId="{AFCCEB72-4266-4B77-8748-5CC1782B4884}" sibTransId="{85C99E2C-2782-4950-B4A5-1532DDD3ADA5}"/>
    <dgm:cxn modelId="{D1690141-3997-4766-BE40-5A388AA37E41}" type="presOf" srcId="{909E9969-4535-4B45-ADAC-07344E0E811C}" destId="{B7D0372A-E3D4-4C1E-95EF-5E304DAD2876}" srcOrd="0" destOrd="0" presId="urn:microsoft.com/office/officeart/2005/8/layout/vList4"/>
    <dgm:cxn modelId="{CD768041-9051-4866-B58E-9BFAA086F9A9}" srcId="{909E9969-4535-4B45-ADAC-07344E0E811C}" destId="{21BDB2CA-37E9-46CF-A9F5-057D52254B9D}" srcOrd="0" destOrd="0" parTransId="{1D5EC7D3-1661-4595-B3D6-646CB45E0CCE}" sibTransId="{33701D87-16AB-469F-B3A9-BD254CA90464}"/>
    <dgm:cxn modelId="{E6C0F184-6032-4275-BCD2-7F5F7F21DBB7}" type="presOf" srcId="{3D125068-B175-4112-BF8B-262A7C90411C}" destId="{8808C283-2007-4FFA-BB65-B62C59A16C3A}" srcOrd="1" destOrd="0" presId="urn:microsoft.com/office/officeart/2005/8/layout/vList4"/>
    <dgm:cxn modelId="{27B86797-2B8F-4611-9D8D-78D5B1770C5F}" type="presOf" srcId="{C9ECDD4E-05A4-42F3-9B41-2ED22683960D}" destId="{29E90705-4415-472E-85DD-FE1ECA4B2B45}" srcOrd="1" destOrd="0" presId="urn:microsoft.com/office/officeart/2005/8/layout/vList4"/>
    <dgm:cxn modelId="{7647DFF9-4750-4CFE-88C2-2ECBCCD0C5C4}" type="presOf" srcId="{21BDB2CA-37E9-46CF-A9F5-057D52254B9D}" destId="{BCB13F3A-5E78-4EDD-A133-B333007A507C}" srcOrd="1" destOrd="0" presId="urn:microsoft.com/office/officeart/2005/8/layout/vList4"/>
    <dgm:cxn modelId="{2DC1A9FD-0A0B-4A79-9217-75C578ECB8F1}" type="presOf" srcId="{C9ECDD4E-05A4-42F3-9B41-2ED22683960D}" destId="{8F04C459-8789-48E3-9929-F2901BB1BC06}" srcOrd="0" destOrd="0" presId="urn:microsoft.com/office/officeart/2005/8/layout/vList4"/>
    <dgm:cxn modelId="{1CE2549E-6E53-4B0F-BA56-3829162BF399}" type="presParOf" srcId="{B7D0372A-E3D4-4C1E-95EF-5E304DAD2876}" destId="{EA7DF427-9D38-498A-B49F-777C0F7416B3}" srcOrd="0" destOrd="0" presId="urn:microsoft.com/office/officeart/2005/8/layout/vList4"/>
    <dgm:cxn modelId="{14895A34-2CBF-4FA1-8ED0-E9919AA8138B}" type="presParOf" srcId="{EA7DF427-9D38-498A-B49F-777C0F7416B3}" destId="{4A7EA2F9-5B73-457E-A47B-3282C4FD0356}" srcOrd="0" destOrd="0" presId="urn:microsoft.com/office/officeart/2005/8/layout/vList4"/>
    <dgm:cxn modelId="{1DC566DC-5FD5-40FC-9F5A-E2CD73A4FB9F}" type="presParOf" srcId="{EA7DF427-9D38-498A-B49F-777C0F7416B3}" destId="{82EBDB1D-C856-435D-94B1-D0661F7F92AE}" srcOrd="1" destOrd="0" presId="urn:microsoft.com/office/officeart/2005/8/layout/vList4"/>
    <dgm:cxn modelId="{E3B34C00-FA11-4BCF-8DEF-DA4784F32D9D}" type="presParOf" srcId="{EA7DF427-9D38-498A-B49F-777C0F7416B3}" destId="{BCB13F3A-5E78-4EDD-A133-B333007A507C}" srcOrd="2" destOrd="0" presId="urn:microsoft.com/office/officeart/2005/8/layout/vList4"/>
    <dgm:cxn modelId="{49A288C3-F27A-4569-9C3F-1576BF376C2F}" type="presParOf" srcId="{B7D0372A-E3D4-4C1E-95EF-5E304DAD2876}" destId="{47FF13F0-0C59-4F64-8C61-7734169B42C7}" srcOrd="1" destOrd="0" presId="urn:microsoft.com/office/officeart/2005/8/layout/vList4"/>
    <dgm:cxn modelId="{7A282540-3B95-4CCC-8613-2EAA19545271}" type="presParOf" srcId="{B7D0372A-E3D4-4C1E-95EF-5E304DAD2876}" destId="{05768FA7-A812-47B6-9587-0ACAB3925110}" srcOrd="2" destOrd="0" presId="urn:microsoft.com/office/officeart/2005/8/layout/vList4"/>
    <dgm:cxn modelId="{8DDF6571-FD84-45F8-A02E-F91589FB3A72}" type="presParOf" srcId="{05768FA7-A812-47B6-9587-0ACAB3925110}" destId="{69BD129A-D4EC-4113-9FB3-CCED6F465B0B}" srcOrd="0" destOrd="0" presId="urn:microsoft.com/office/officeart/2005/8/layout/vList4"/>
    <dgm:cxn modelId="{98EBB164-6A45-4D66-8208-ACADB0277FEC}" type="presParOf" srcId="{05768FA7-A812-47B6-9587-0ACAB3925110}" destId="{4CB2DAD4-D865-4B7F-98BD-FEEBEF8F79B8}" srcOrd="1" destOrd="0" presId="urn:microsoft.com/office/officeart/2005/8/layout/vList4"/>
    <dgm:cxn modelId="{79F6F0C1-3E0E-46D6-84E6-3898BAE20F0E}" type="presParOf" srcId="{05768FA7-A812-47B6-9587-0ACAB3925110}" destId="{8808C283-2007-4FFA-BB65-B62C59A16C3A}" srcOrd="2" destOrd="0" presId="urn:microsoft.com/office/officeart/2005/8/layout/vList4"/>
    <dgm:cxn modelId="{1CD3C5E4-90FF-41DB-AE26-20E824DC6FAE}" type="presParOf" srcId="{B7D0372A-E3D4-4C1E-95EF-5E304DAD2876}" destId="{F3D9D523-605F-4A1C-996C-819E6264E893}" srcOrd="3" destOrd="0" presId="urn:microsoft.com/office/officeart/2005/8/layout/vList4"/>
    <dgm:cxn modelId="{4A8CADC9-31BE-45F7-AAF4-39535288A31D}" type="presParOf" srcId="{B7D0372A-E3D4-4C1E-95EF-5E304DAD2876}" destId="{39DF5106-6693-47AD-88FB-2AFE24CB0821}" srcOrd="4" destOrd="0" presId="urn:microsoft.com/office/officeart/2005/8/layout/vList4"/>
    <dgm:cxn modelId="{2B168879-07F0-4819-BF1B-B63C454EC1F1}" type="presParOf" srcId="{39DF5106-6693-47AD-88FB-2AFE24CB0821}" destId="{8F04C459-8789-48E3-9929-F2901BB1BC06}" srcOrd="0" destOrd="0" presId="urn:microsoft.com/office/officeart/2005/8/layout/vList4"/>
    <dgm:cxn modelId="{6FAA58C3-9CB0-42FF-86BB-5F1C5B739F47}" type="presParOf" srcId="{39DF5106-6693-47AD-88FB-2AFE24CB0821}" destId="{4762AB7E-04E1-40A4-A17C-0237D9E5CAFF}" srcOrd="1" destOrd="0" presId="urn:microsoft.com/office/officeart/2005/8/layout/vList4"/>
    <dgm:cxn modelId="{BB555F23-6A5B-4DB5-B64A-5CDD1DD2BC1D}" type="presParOf" srcId="{39DF5106-6693-47AD-88FB-2AFE24CB0821}" destId="{29E90705-4415-472E-85DD-FE1ECA4B2B45}" srcOrd="2" destOrd="0" presId="urn:microsoft.com/office/officeart/2005/8/layout/vList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9F65B8-A865-4EE5-8F64-041B668D15D1}">
      <dsp:nvSpPr>
        <dsp:cNvPr id="0" name=""/>
        <dsp:cNvSpPr/>
      </dsp:nvSpPr>
      <dsp:spPr>
        <a:xfrm rot="5400000">
          <a:off x="2757205" y="347886"/>
          <a:ext cx="3511386" cy="2874741"/>
        </a:xfrm>
        <a:prstGeom prst="hexagon">
          <a:avLst>
            <a:gd name="adj" fmla="val 25000"/>
            <a:gd name="vf" fmla="val 11547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Through out history and into modern times ,forests have been razed to make space for agriculture and animal grazing </a:t>
          </a:r>
          <a:r>
            <a:rPr lang="en-US" sz="2000" kern="1200" dirty="0" err="1"/>
            <a:t>etc</a:t>
          </a:r>
          <a:r>
            <a:rPr lang="en-US" sz="2000" kern="1200" dirty="0"/>
            <a:t>,.</a:t>
          </a:r>
          <a:endParaRPr lang="en-IN" sz="2000" kern="1200" dirty="0"/>
        </a:p>
      </dsp:txBody>
      <dsp:txXfrm rot="-5400000">
        <a:off x="3511216" y="561741"/>
        <a:ext cx="2003363" cy="2447032"/>
      </dsp:txXfrm>
    </dsp:sp>
    <dsp:sp modelId="{BEAE6533-A22F-4346-A783-1DA472E74409}">
      <dsp:nvSpPr>
        <dsp:cNvPr id="0" name=""/>
        <dsp:cNvSpPr/>
      </dsp:nvSpPr>
      <dsp:spPr>
        <a:xfrm>
          <a:off x="4105686" y="1289401"/>
          <a:ext cx="1844583" cy="991711"/>
        </a:xfrm>
        <a:prstGeom prst="rect">
          <a:avLst/>
        </a:prstGeom>
        <a:noFill/>
        <a:ln>
          <a:noFill/>
        </a:ln>
        <a:effectLst/>
      </dsp:spPr>
      <dsp:style>
        <a:lnRef idx="0">
          <a:scrgbClr r="0" g="0" b="0"/>
        </a:lnRef>
        <a:fillRef idx="0">
          <a:scrgbClr r="0" g="0" b="0"/>
        </a:fillRef>
        <a:effectRef idx="0">
          <a:scrgbClr r="0" g="0" b="0"/>
        </a:effectRef>
        <a:fontRef idx="minor"/>
      </dsp:style>
    </dsp:sp>
    <dsp:sp modelId="{76F84106-CCAE-4AA9-8FEA-98F13EBF26DA}">
      <dsp:nvSpPr>
        <dsp:cNvPr id="0" name=""/>
        <dsp:cNvSpPr/>
      </dsp:nvSpPr>
      <dsp:spPr>
        <a:xfrm rot="5400000">
          <a:off x="-222191" y="261341"/>
          <a:ext cx="3492213" cy="3047831"/>
        </a:xfrm>
        <a:prstGeom prst="hexagon">
          <a:avLst>
            <a:gd name="adj" fmla="val 25000"/>
            <a:gd name="vf" fmla="val 11547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l" defTabSz="1333500">
            <a:lnSpc>
              <a:spcPct val="100000"/>
            </a:lnSpc>
            <a:spcBef>
              <a:spcPct val="0"/>
            </a:spcBef>
            <a:spcAft>
              <a:spcPct val="35000"/>
            </a:spcAft>
            <a:buNone/>
          </a:pPr>
          <a:r>
            <a:rPr lang="en-US" sz="3000" kern="1200" dirty="0"/>
            <a:t>Deforestation  is the action of clearing a wide area of trees</a:t>
          </a:r>
        </a:p>
      </dsp:txBody>
      <dsp:txXfrm rot="-5400000">
        <a:off x="475652" y="584154"/>
        <a:ext cx="2096527" cy="24022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83A565-4D66-4656-A342-1FC0F1FE7BA9}">
      <dsp:nvSpPr>
        <dsp:cNvPr id="0" name=""/>
        <dsp:cNvSpPr/>
      </dsp:nvSpPr>
      <dsp:spPr>
        <a:xfrm rot="16200000">
          <a:off x="-710499" y="1023571"/>
          <a:ext cx="4817081" cy="2769939"/>
        </a:xfrm>
        <a:prstGeom prst="flowChartManualOperation">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a:scene3d>
          <a:camera prst="isometricOffAxis1Right"/>
          <a:lightRig rig="threePt" dir="t"/>
        </a:scene3d>
      </dsp:spPr>
      <dsp:style>
        <a:lnRef idx="2">
          <a:scrgbClr r="0" g="0" b="0"/>
        </a:lnRef>
        <a:fillRef idx="1">
          <a:scrgbClr r="0" g="0" b="0"/>
        </a:fillRef>
        <a:effectRef idx="0">
          <a:scrgbClr r="0" g="0" b="0"/>
        </a:effectRef>
        <a:fontRef idx="minor">
          <a:schemeClr val="lt1"/>
        </a:fontRef>
      </dsp:style>
      <dsp:txBody>
        <a:bodyPr spcFirstLastPara="0" vert="horz" wrap="square" lIns="241300" tIns="0" rIns="243691" bIns="0" numCol="1" spcCol="1270" anchor="ctr" anchorCtr="0">
          <a:noAutofit/>
        </a:bodyPr>
        <a:lstStyle/>
        <a:p>
          <a:pPr marL="0" lvl="0" indent="0" algn="ctr" defTabSz="1689100">
            <a:lnSpc>
              <a:spcPct val="90000"/>
            </a:lnSpc>
            <a:spcBef>
              <a:spcPct val="0"/>
            </a:spcBef>
            <a:spcAft>
              <a:spcPct val="35000"/>
            </a:spcAft>
            <a:buNone/>
          </a:pPr>
          <a:r>
            <a:rPr lang="en-US" sz="3800" b="1" kern="1200" cap="none" spc="0" dirty="0">
              <a:ln w="22225">
                <a:solidFill>
                  <a:schemeClr val="accent2"/>
                </a:solidFill>
                <a:prstDash val="solid"/>
              </a:ln>
              <a:solidFill>
                <a:schemeClr val="accent2">
                  <a:lumMod val="40000"/>
                  <a:lumOff val="60000"/>
                </a:schemeClr>
              </a:solidFill>
              <a:effectLst/>
            </a:rPr>
            <a:t>CAUSES</a:t>
          </a:r>
          <a:endParaRPr lang="en-IN" sz="3800" b="1" kern="1200" cap="none" spc="0" dirty="0">
            <a:ln w="22225">
              <a:solidFill>
                <a:schemeClr val="accent2"/>
              </a:solidFill>
              <a:prstDash val="solid"/>
            </a:ln>
            <a:solidFill>
              <a:schemeClr val="accent2">
                <a:lumMod val="40000"/>
                <a:lumOff val="60000"/>
              </a:schemeClr>
            </a:solidFill>
            <a:effectLst/>
          </a:endParaRPr>
        </a:p>
      </dsp:txBody>
      <dsp:txXfrm rot="5400000">
        <a:off x="313072" y="963416"/>
        <a:ext cx="2769939" cy="2890249"/>
      </dsp:txXfrm>
    </dsp:sp>
    <dsp:sp modelId="{17BF9AD5-42C6-4C92-AA51-A91089AE8BB6}">
      <dsp:nvSpPr>
        <dsp:cNvPr id="0" name=""/>
        <dsp:cNvSpPr/>
      </dsp:nvSpPr>
      <dsp:spPr>
        <a:xfrm rot="16200000">
          <a:off x="2098614" y="1023571"/>
          <a:ext cx="4817081" cy="2769939"/>
        </a:xfrm>
        <a:prstGeom prst="flowChartManualOperation">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a:scene3d>
          <a:camera prst="isometricOffAxis1Right"/>
          <a:lightRig rig="threePt" dir="t"/>
        </a:scene3d>
      </dsp:spPr>
      <dsp:style>
        <a:lnRef idx="2">
          <a:scrgbClr r="0" g="0" b="0"/>
        </a:lnRef>
        <a:fillRef idx="1">
          <a:scrgbClr r="0" g="0" b="0"/>
        </a:fillRef>
        <a:effectRef idx="0">
          <a:scrgbClr r="0" g="0" b="0"/>
        </a:effectRef>
        <a:fontRef idx="minor">
          <a:schemeClr val="lt1"/>
        </a:fontRef>
      </dsp:style>
      <dsp:txBody>
        <a:bodyPr spcFirstLastPara="0" vert="horz" wrap="square" lIns="241300" tIns="0" rIns="243691" bIns="0" numCol="1" spcCol="1270" anchor="ctr" anchorCtr="0">
          <a:noAutofit/>
        </a:bodyPr>
        <a:lstStyle/>
        <a:p>
          <a:pPr marL="0" lvl="0" indent="0" algn="ctr" defTabSz="1689100">
            <a:lnSpc>
              <a:spcPct val="90000"/>
            </a:lnSpc>
            <a:spcBef>
              <a:spcPct val="0"/>
            </a:spcBef>
            <a:spcAft>
              <a:spcPct val="35000"/>
            </a:spcAft>
            <a:buNone/>
          </a:pPr>
          <a:r>
            <a:rPr lang="en-US" sz="3800" b="1" kern="1200" cap="none" spc="0" dirty="0">
              <a:ln w="22225">
                <a:solidFill>
                  <a:schemeClr val="accent2"/>
                </a:solidFill>
                <a:prstDash val="solid"/>
              </a:ln>
              <a:solidFill>
                <a:schemeClr val="accent2">
                  <a:lumMod val="40000"/>
                  <a:lumOff val="60000"/>
                </a:schemeClr>
              </a:solidFill>
              <a:effectLst/>
            </a:rPr>
            <a:t>EFFECTS</a:t>
          </a:r>
          <a:endParaRPr lang="en-IN" sz="3800" b="1" kern="1200" cap="none" spc="0" dirty="0">
            <a:ln w="22225">
              <a:solidFill>
                <a:schemeClr val="accent2"/>
              </a:solidFill>
              <a:prstDash val="solid"/>
            </a:ln>
            <a:solidFill>
              <a:schemeClr val="accent2">
                <a:lumMod val="40000"/>
                <a:lumOff val="60000"/>
              </a:schemeClr>
            </a:solidFill>
            <a:effectLst/>
          </a:endParaRPr>
        </a:p>
      </dsp:txBody>
      <dsp:txXfrm rot="5400000">
        <a:off x="3122185" y="963416"/>
        <a:ext cx="2769939" cy="2890249"/>
      </dsp:txXfrm>
    </dsp:sp>
    <dsp:sp modelId="{FDD4E58A-FCB5-469C-9BBA-35F43D932D71}">
      <dsp:nvSpPr>
        <dsp:cNvPr id="0" name=""/>
        <dsp:cNvSpPr/>
      </dsp:nvSpPr>
      <dsp:spPr>
        <a:xfrm rot="16200000">
          <a:off x="4933929" y="1023571"/>
          <a:ext cx="4817081" cy="2769939"/>
        </a:xfrm>
        <a:prstGeom prst="flowChartManualOperation">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a:scene3d>
          <a:camera prst="isometricOffAxis1Right"/>
          <a:lightRig rig="threePt" dir="t"/>
        </a:scene3d>
      </dsp:spPr>
      <dsp:style>
        <a:lnRef idx="2">
          <a:scrgbClr r="0" g="0" b="0"/>
        </a:lnRef>
        <a:fillRef idx="1">
          <a:scrgbClr r="0" g="0" b="0"/>
        </a:fillRef>
        <a:effectRef idx="0">
          <a:scrgbClr r="0" g="0" b="0"/>
        </a:effectRef>
        <a:fontRef idx="minor">
          <a:schemeClr val="lt1"/>
        </a:fontRef>
      </dsp:style>
      <dsp:txBody>
        <a:bodyPr spcFirstLastPara="0" vert="horz" wrap="square" lIns="241300" tIns="0" rIns="243691" bIns="0" numCol="1" spcCol="1270" anchor="ctr" anchorCtr="0">
          <a:noAutofit/>
        </a:bodyPr>
        <a:lstStyle/>
        <a:p>
          <a:pPr marL="0" lvl="0" indent="0" algn="ctr" defTabSz="1689100">
            <a:lnSpc>
              <a:spcPct val="90000"/>
            </a:lnSpc>
            <a:spcBef>
              <a:spcPct val="0"/>
            </a:spcBef>
            <a:spcAft>
              <a:spcPct val="35000"/>
            </a:spcAft>
            <a:buNone/>
          </a:pPr>
          <a:r>
            <a:rPr lang="en-US" sz="3800" b="1" kern="1200" cap="none" spc="0" dirty="0">
              <a:ln w="22225">
                <a:solidFill>
                  <a:schemeClr val="accent2"/>
                </a:solidFill>
                <a:prstDash val="solid"/>
              </a:ln>
              <a:solidFill>
                <a:schemeClr val="accent2">
                  <a:lumMod val="40000"/>
                  <a:lumOff val="60000"/>
                </a:schemeClr>
              </a:solidFill>
              <a:effectLst/>
            </a:rPr>
            <a:t>MEASURES</a:t>
          </a:r>
          <a:endParaRPr lang="en-IN" sz="3800" b="1" kern="1200" cap="none" spc="0" dirty="0">
            <a:ln w="22225">
              <a:solidFill>
                <a:schemeClr val="accent2"/>
              </a:solidFill>
              <a:prstDash val="solid"/>
            </a:ln>
            <a:solidFill>
              <a:schemeClr val="accent2">
                <a:lumMod val="40000"/>
                <a:lumOff val="60000"/>
              </a:schemeClr>
            </a:solidFill>
            <a:effectLst/>
          </a:endParaRPr>
        </a:p>
      </dsp:txBody>
      <dsp:txXfrm rot="5400000">
        <a:off x="5957500" y="963416"/>
        <a:ext cx="2769939" cy="28902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7EA2F9-5B73-457E-A47B-3282C4FD0356}">
      <dsp:nvSpPr>
        <dsp:cNvPr id="0" name=""/>
        <dsp:cNvSpPr/>
      </dsp:nvSpPr>
      <dsp:spPr>
        <a:xfrm>
          <a:off x="0" y="66644"/>
          <a:ext cx="9220718" cy="1212601"/>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bg1"/>
              </a:solidFill>
            </a:rPr>
            <a:t>THE BISHNOI MOVEMENT   -(1700) AMRITHA DEVI</a:t>
          </a:r>
          <a:endParaRPr lang="en-IN" sz="3200" kern="1200" dirty="0">
            <a:solidFill>
              <a:schemeClr val="bg1"/>
            </a:solidFill>
          </a:endParaRPr>
        </a:p>
      </dsp:txBody>
      <dsp:txXfrm>
        <a:off x="1965403" y="66644"/>
        <a:ext cx="7255314" cy="1212601"/>
      </dsp:txXfrm>
    </dsp:sp>
    <dsp:sp modelId="{82EBDB1D-C856-435D-94B1-D0661F7F92AE}">
      <dsp:nvSpPr>
        <dsp:cNvPr id="0" name=""/>
        <dsp:cNvSpPr/>
      </dsp:nvSpPr>
      <dsp:spPr>
        <a:xfrm>
          <a:off x="121260" y="121260"/>
          <a:ext cx="1844143" cy="970081"/>
        </a:xfrm>
        <a:prstGeom prst="roundRect">
          <a:avLst>
            <a:gd name="adj" fmla="val 10000"/>
          </a:avLst>
        </a:prstGeom>
        <a:solidFill>
          <a:schemeClr val="dk2">
            <a:tint val="50000"/>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BD129A-D4EC-4113-9FB3-CCED6F465B0B}">
      <dsp:nvSpPr>
        <dsp:cNvPr id="0" name=""/>
        <dsp:cNvSpPr/>
      </dsp:nvSpPr>
      <dsp:spPr>
        <a:xfrm>
          <a:off x="0" y="1333861"/>
          <a:ext cx="9220718" cy="1212601"/>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bg1"/>
              </a:solidFill>
            </a:rPr>
            <a:t>THE CHIPKO AND APPIKO MOVEMENTS –(1973) SUNDARLAL BAHUGUNA</a:t>
          </a:r>
          <a:endParaRPr lang="en-IN" sz="3200" kern="1200" dirty="0">
            <a:solidFill>
              <a:schemeClr val="bg1"/>
            </a:solidFill>
          </a:endParaRPr>
        </a:p>
      </dsp:txBody>
      <dsp:txXfrm>
        <a:off x="1965403" y="1333861"/>
        <a:ext cx="7255314" cy="1212601"/>
      </dsp:txXfrm>
    </dsp:sp>
    <dsp:sp modelId="{4CB2DAD4-D865-4B7F-98BD-FEEBEF8F79B8}">
      <dsp:nvSpPr>
        <dsp:cNvPr id="0" name=""/>
        <dsp:cNvSpPr/>
      </dsp:nvSpPr>
      <dsp:spPr>
        <a:xfrm>
          <a:off x="130591" y="1455121"/>
          <a:ext cx="1844143" cy="970081"/>
        </a:xfrm>
        <a:prstGeom prst="roundRect">
          <a:avLst>
            <a:gd name="adj" fmla="val 10000"/>
          </a:avLst>
        </a:prstGeom>
        <a:solidFill>
          <a:schemeClr val="dk2">
            <a:tint val="50000"/>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04C459-8789-48E3-9929-F2901BB1BC06}">
      <dsp:nvSpPr>
        <dsp:cNvPr id="0" name=""/>
        <dsp:cNvSpPr/>
      </dsp:nvSpPr>
      <dsp:spPr>
        <a:xfrm>
          <a:off x="0" y="2667723"/>
          <a:ext cx="9220718" cy="1212601"/>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bg1"/>
              </a:solidFill>
            </a:rPr>
            <a:t>SAVE SILENT VALLEY MOVEMENT –(1978) SUGHATHAKUMARI</a:t>
          </a:r>
          <a:endParaRPr lang="en-IN" sz="3200" kern="1200" dirty="0">
            <a:solidFill>
              <a:schemeClr val="bg1"/>
            </a:solidFill>
          </a:endParaRPr>
        </a:p>
      </dsp:txBody>
      <dsp:txXfrm>
        <a:off x="1965403" y="2667723"/>
        <a:ext cx="7255314" cy="1212601"/>
      </dsp:txXfrm>
    </dsp:sp>
    <dsp:sp modelId="{4762AB7E-04E1-40A4-A17C-0237D9E5CAFF}">
      <dsp:nvSpPr>
        <dsp:cNvPr id="0" name=""/>
        <dsp:cNvSpPr/>
      </dsp:nvSpPr>
      <dsp:spPr>
        <a:xfrm>
          <a:off x="121260" y="2788983"/>
          <a:ext cx="1844143" cy="970081"/>
        </a:xfrm>
        <a:prstGeom prst="roundRect">
          <a:avLst>
            <a:gd name="adj" fmla="val 10000"/>
          </a:avLst>
        </a:prstGeom>
        <a:solidFill>
          <a:schemeClr val="dk2">
            <a:tint val="50000"/>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E5FD32-A5B5-446A-AD6E-69B30FC0E51B}" type="datetimeFigureOut">
              <a:rPr lang="en-IN" smtClean="0"/>
              <a:t>20-10-2024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1BDA09-A9A9-4619-A62D-89CE05863C86}" type="slidenum">
              <a:rPr lang="en-IN" smtClean="0"/>
              <a:t>‹#›</a:t>
            </a:fld>
            <a:endParaRPr lang="en-IN"/>
          </a:p>
        </p:txBody>
      </p:sp>
    </p:spTree>
    <p:extLst>
      <p:ext uri="{BB962C8B-B14F-4D97-AF65-F5344CB8AC3E}">
        <p14:creationId xmlns:p14="http://schemas.microsoft.com/office/powerpoint/2010/main" val="136187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FA4EE1D-639F-4D39-9635-7A0E8D823E62}" type="datetimeFigureOut">
              <a:rPr lang="en-IN" smtClean="0"/>
              <a:t>20-10-2024</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B2DFEFF7-957F-4D66-84BE-540CC234CEEE}" type="slidenum">
              <a:rPr lang="en-IN" smtClean="0"/>
              <a:t>‹#›</a:t>
            </a:fld>
            <a:endParaRPr lang="en-IN"/>
          </a:p>
        </p:txBody>
      </p:sp>
    </p:spTree>
    <p:extLst>
      <p:ext uri="{BB962C8B-B14F-4D97-AF65-F5344CB8AC3E}">
        <p14:creationId xmlns:p14="http://schemas.microsoft.com/office/powerpoint/2010/main" val="429595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A4EE1D-639F-4D39-9635-7A0E8D823E62}" type="datetimeFigureOut">
              <a:rPr lang="en-IN" smtClean="0"/>
              <a:t>20-10-2024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DFEFF7-957F-4D66-84BE-540CC234CEEE}" type="slidenum">
              <a:rPr lang="en-IN" smtClean="0"/>
              <a:t>‹#›</a:t>
            </a:fld>
            <a:endParaRPr lang="en-IN"/>
          </a:p>
        </p:txBody>
      </p:sp>
    </p:spTree>
    <p:extLst>
      <p:ext uri="{BB962C8B-B14F-4D97-AF65-F5344CB8AC3E}">
        <p14:creationId xmlns:p14="http://schemas.microsoft.com/office/powerpoint/2010/main" val="1561752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A4EE1D-639F-4D39-9635-7A0E8D823E62}" type="datetimeFigureOut">
              <a:rPr lang="en-IN" smtClean="0"/>
              <a:t>20-10-2024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DFEFF7-957F-4D66-84BE-540CC234CEEE}" type="slidenum">
              <a:rPr lang="en-IN" smtClean="0"/>
              <a:t>‹#›</a:t>
            </a:fld>
            <a:endParaRPr lang="en-IN"/>
          </a:p>
        </p:txBody>
      </p:sp>
    </p:spTree>
    <p:extLst>
      <p:ext uri="{BB962C8B-B14F-4D97-AF65-F5344CB8AC3E}">
        <p14:creationId xmlns:p14="http://schemas.microsoft.com/office/powerpoint/2010/main" val="2842665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A4EE1D-639F-4D39-9635-7A0E8D823E62}" type="datetimeFigureOut">
              <a:rPr lang="en-IN" smtClean="0"/>
              <a:t>20-10-2024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DFEFF7-957F-4D66-84BE-540CC234CEEE}"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35722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A4EE1D-639F-4D39-9635-7A0E8D823E62}" type="datetimeFigureOut">
              <a:rPr lang="en-IN" smtClean="0"/>
              <a:t>20-10-2024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DFEFF7-957F-4D66-84BE-540CC234CEEE}" type="slidenum">
              <a:rPr lang="en-IN" smtClean="0"/>
              <a:t>‹#›</a:t>
            </a:fld>
            <a:endParaRPr lang="en-IN"/>
          </a:p>
        </p:txBody>
      </p:sp>
    </p:spTree>
    <p:extLst>
      <p:ext uri="{BB962C8B-B14F-4D97-AF65-F5344CB8AC3E}">
        <p14:creationId xmlns:p14="http://schemas.microsoft.com/office/powerpoint/2010/main" val="1356793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FA4EE1D-639F-4D39-9635-7A0E8D823E62}" type="datetimeFigureOut">
              <a:rPr lang="en-IN" smtClean="0"/>
              <a:t>20-10-2024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2DFEFF7-957F-4D66-84BE-540CC234CEEE}" type="slidenum">
              <a:rPr lang="en-IN" smtClean="0"/>
              <a:t>‹#›</a:t>
            </a:fld>
            <a:endParaRPr lang="en-IN"/>
          </a:p>
        </p:txBody>
      </p:sp>
    </p:spTree>
    <p:extLst>
      <p:ext uri="{BB962C8B-B14F-4D97-AF65-F5344CB8AC3E}">
        <p14:creationId xmlns:p14="http://schemas.microsoft.com/office/powerpoint/2010/main" val="23332582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FA4EE1D-639F-4D39-9635-7A0E8D823E62}" type="datetimeFigureOut">
              <a:rPr lang="en-IN" smtClean="0"/>
              <a:t>20-10-2024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2DFEFF7-957F-4D66-84BE-540CC234CEEE}" type="slidenum">
              <a:rPr lang="en-IN" smtClean="0"/>
              <a:t>‹#›</a:t>
            </a:fld>
            <a:endParaRPr lang="en-IN"/>
          </a:p>
        </p:txBody>
      </p:sp>
    </p:spTree>
    <p:extLst>
      <p:ext uri="{BB962C8B-B14F-4D97-AF65-F5344CB8AC3E}">
        <p14:creationId xmlns:p14="http://schemas.microsoft.com/office/powerpoint/2010/main" val="12712391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A4EE1D-639F-4D39-9635-7A0E8D823E62}" type="datetimeFigureOut">
              <a:rPr lang="en-IN" smtClean="0"/>
              <a:t>20-10-2024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DFEFF7-957F-4D66-84BE-540CC234CEEE}" type="slidenum">
              <a:rPr lang="en-IN" smtClean="0"/>
              <a:t>‹#›</a:t>
            </a:fld>
            <a:endParaRPr lang="en-IN"/>
          </a:p>
        </p:txBody>
      </p:sp>
    </p:spTree>
    <p:extLst>
      <p:ext uri="{BB962C8B-B14F-4D97-AF65-F5344CB8AC3E}">
        <p14:creationId xmlns:p14="http://schemas.microsoft.com/office/powerpoint/2010/main" val="32487309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A4EE1D-639F-4D39-9635-7A0E8D823E62}" type="datetimeFigureOut">
              <a:rPr lang="en-IN" smtClean="0"/>
              <a:t>20-10-2024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DFEFF7-957F-4D66-84BE-540CC234CEEE}" type="slidenum">
              <a:rPr lang="en-IN" smtClean="0"/>
              <a:t>‹#›</a:t>
            </a:fld>
            <a:endParaRPr lang="en-IN"/>
          </a:p>
        </p:txBody>
      </p:sp>
    </p:spTree>
    <p:extLst>
      <p:ext uri="{BB962C8B-B14F-4D97-AF65-F5344CB8AC3E}">
        <p14:creationId xmlns:p14="http://schemas.microsoft.com/office/powerpoint/2010/main" val="174403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A4EE1D-639F-4D39-9635-7A0E8D823E62}" type="datetimeFigureOut">
              <a:rPr lang="en-IN" smtClean="0"/>
              <a:t>20-10-2024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DFEFF7-957F-4D66-84BE-540CC234CEEE}" type="slidenum">
              <a:rPr lang="en-IN" smtClean="0"/>
              <a:t>‹#›</a:t>
            </a:fld>
            <a:endParaRPr lang="en-IN"/>
          </a:p>
        </p:txBody>
      </p:sp>
    </p:spTree>
    <p:extLst>
      <p:ext uri="{BB962C8B-B14F-4D97-AF65-F5344CB8AC3E}">
        <p14:creationId xmlns:p14="http://schemas.microsoft.com/office/powerpoint/2010/main" val="1073613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A4EE1D-639F-4D39-9635-7A0E8D823E62}" type="datetimeFigureOut">
              <a:rPr lang="en-IN" smtClean="0"/>
              <a:t>20-10-2024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DFEFF7-957F-4D66-84BE-540CC234CEEE}" type="slidenum">
              <a:rPr lang="en-IN" smtClean="0"/>
              <a:t>‹#›</a:t>
            </a:fld>
            <a:endParaRPr lang="en-IN"/>
          </a:p>
        </p:txBody>
      </p:sp>
    </p:spTree>
    <p:extLst>
      <p:ext uri="{BB962C8B-B14F-4D97-AF65-F5344CB8AC3E}">
        <p14:creationId xmlns:p14="http://schemas.microsoft.com/office/powerpoint/2010/main" val="3906744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A4EE1D-639F-4D39-9635-7A0E8D823E62}" type="datetimeFigureOut">
              <a:rPr lang="en-IN" smtClean="0"/>
              <a:t>20-10-2024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DFEFF7-957F-4D66-84BE-540CC234CEEE}" type="slidenum">
              <a:rPr lang="en-IN" smtClean="0"/>
              <a:t>‹#›</a:t>
            </a:fld>
            <a:endParaRPr lang="en-IN"/>
          </a:p>
        </p:txBody>
      </p:sp>
    </p:spTree>
    <p:extLst>
      <p:ext uri="{BB962C8B-B14F-4D97-AF65-F5344CB8AC3E}">
        <p14:creationId xmlns:p14="http://schemas.microsoft.com/office/powerpoint/2010/main" val="2804147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A4EE1D-639F-4D39-9635-7A0E8D823E62}" type="datetimeFigureOut">
              <a:rPr lang="en-IN" smtClean="0"/>
              <a:t>20-10-2024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2DFEFF7-957F-4D66-84BE-540CC234CEEE}" type="slidenum">
              <a:rPr lang="en-IN" smtClean="0"/>
              <a:t>‹#›</a:t>
            </a:fld>
            <a:endParaRPr lang="en-IN"/>
          </a:p>
        </p:txBody>
      </p:sp>
    </p:spTree>
    <p:extLst>
      <p:ext uri="{BB962C8B-B14F-4D97-AF65-F5344CB8AC3E}">
        <p14:creationId xmlns:p14="http://schemas.microsoft.com/office/powerpoint/2010/main" val="4239284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A4EE1D-639F-4D39-9635-7A0E8D823E62}" type="datetimeFigureOut">
              <a:rPr lang="en-IN" smtClean="0"/>
              <a:t>20-10-2024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2DFEFF7-957F-4D66-84BE-540CC234CEEE}" type="slidenum">
              <a:rPr lang="en-IN" smtClean="0"/>
              <a:t>‹#›</a:t>
            </a:fld>
            <a:endParaRPr lang="en-IN"/>
          </a:p>
        </p:txBody>
      </p:sp>
    </p:spTree>
    <p:extLst>
      <p:ext uri="{BB962C8B-B14F-4D97-AF65-F5344CB8AC3E}">
        <p14:creationId xmlns:p14="http://schemas.microsoft.com/office/powerpoint/2010/main" val="3293911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A4EE1D-639F-4D39-9635-7A0E8D823E62}" type="datetimeFigureOut">
              <a:rPr lang="en-IN" smtClean="0"/>
              <a:t>20-10-2024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2DFEFF7-957F-4D66-84BE-540CC234CEEE}" type="slidenum">
              <a:rPr lang="en-IN" smtClean="0"/>
              <a:t>‹#›</a:t>
            </a:fld>
            <a:endParaRPr lang="en-IN"/>
          </a:p>
        </p:txBody>
      </p:sp>
    </p:spTree>
    <p:extLst>
      <p:ext uri="{BB962C8B-B14F-4D97-AF65-F5344CB8AC3E}">
        <p14:creationId xmlns:p14="http://schemas.microsoft.com/office/powerpoint/2010/main" val="3209245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A4EE1D-639F-4D39-9635-7A0E8D823E62}" type="datetimeFigureOut">
              <a:rPr lang="en-IN" smtClean="0"/>
              <a:t>20-10-2024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DFEFF7-957F-4D66-84BE-540CC234CEEE}" type="slidenum">
              <a:rPr lang="en-IN" smtClean="0"/>
              <a:t>‹#›</a:t>
            </a:fld>
            <a:endParaRPr lang="en-IN"/>
          </a:p>
        </p:txBody>
      </p:sp>
    </p:spTree>
    <p:extLst>
      <p:ext uri="{BB962C8B-B14F-4D97-AF65-F5344CB8AC3E}">
        <p14:creationId xmlns:p14="http://schemas.microsoft.com/office/powerpoint/2010/main" val="755236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A4EE1D-639F-4D39-9635-7A0E8D823E62}" type="datetimeFigureOut">
              <a:rPr lang="en-IN" smtClean="0"/>
              <a:t>20-10-2024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DFEFF7-957F-4D66-84BE-540CC234CEEE}" type="slidenum">
              <a:rPr lang="en-IN" smtClean="0"/>
              <a:t>‹#›</a:t>
            </a:fld>
            <a:endParaRPr lang="en-IN"/>
          </a:p>
        </p:txBody>
      </p:sp>
    </p:spTree>
    <p:extLst>
      <p:ext uri="{BB962C8B-B14F-4D97-AF65-F5344CB8AC3E}">
        <p14:creationId xmlns:p14="http://schemas.microsoft.com/office/powerpoint/2010/main" val="1692907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FA4EE1D-639F-4D39-9635-7A0E8D823E62}" type="datetimeFigureOut">
              <a:rPr lang="en-IN" smtClean="0"/>
              <a:t>20-10-2024</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2DFEFF7-957F-4D66-84BE-540CC234CEEE}" type="slidenum">
              <a:rPr lang="en-IN" smtClean="0"/>
              <a:t>‹#›</a:t>
            </a:fld>
            <a:endParaRPr lang="en-IN"/>
          </a:p>
        </p:txBody>
      </p:sp>
    </p:spTree>
    <p:extLst>
      <p:ext uri="{BB962C8B-B14F-4D97-AF65-F5344CB8AC3E}">
        <p14:creationId xmlns:p14="http://schemas.microsoft.com/office/powerpoint/2010/main" val="509634290"/>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architetturaecosostenibile.it/green-life/curiosita-ecosostenibili/glowing-trees-alberi-949"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ptpn10.co.id/blog/ethanol-fuel-grade-alternatif-baik-solusi-global-warming" TargetMode="External"/><Relationship Id="rId2" Type="http://schemas.openxmlformats.org/officeDocument/2006/relationships/image" Target="../media/image27.jpg"/><Relationship Id="rId1" Type="http://schemas.openxmlformats.org/officeDocument/2006/relationships/slideLayout" Target="../slideLayouts/slideLayout7.xml"/><Relationship Id="rId6" Type="http://schemas.openxmlformats.org/officeDocument/2006/relationships/hyperlink" Target="https://creativecommons.org/licenses/by/3.0/" TargetMode="External"/><Relationship Id="rId5" Type="http://schemas.openxmlformats.org/officeDocument/2006/relationships/hyperlink" Target="https://www.ufo-spain.com/2017/12/31/top-10-noticias-mas-virales-de-este-2017/90-percent-of-worldwide-natural-disasters-are-caused-by-weather/" TargetMode="External"/><Relationship Id="rId4" Type="http://schemas.openxmlformats.org/officeDocument/2006/relationships/image" Target="../media/image28.jpg"/></Relationships>
</file>

<file path=ppt/slides/_rels/slide12.xml.rels><?xml version="1.0" encoding="UTF-8" standalone="yes"?>
<Relationships xmlns="http://schemas.openxmlformats.org/package/2006/relationships"><Relationship Id="rId3" Type="http://schemas.openxmlformats.org/officeDocument/2006/relationships/hyperlink" Target="https://pt.futuroprossimo.it/2021/04/cnn-la-russia-testa-unarma-che-crea-tsunami-radioattivi/" TargetMode="External"/><Relationship Id="rId2" Type="http://schemas.openxmlformats.org/officeDocument/2006/relationships/image" Target="../media/image29.jpg"/><Relationship Id="rId1" Type="http://schemas.openxmlformats.org/officeDocument/2006/relationships/slideLayout" Target="../slideLayouts/slideLayout7.xml"/><Relationship Id="rId5" Type="http://schemas.openxmlformats.org/officeDocument/2006/relationships/hyperlink" Target="https://www.tasnimnews.com/en/news/2020/07/14/2306699/over-1-million-marooned-in-bangladesh-as-floods-worsen" TargetMode="External"/><Relationship Id="rId4" Type="http://schemas.openxmlformats.org/officeDocument/2006/relationships/image" Target="../media/image30.jpg"/></Relationships>
</file>

<file path=ppt/slides/_rels/slide13.xml.rels><?xml version="1.0" encoding="UTF-8" standalone="yes"?>
<Relationships xmlns="http://schemas.openxmlformats.org/package/2006/relationships"><Relationship Id="rId3" Type="http://schemas.openxmlformats.org/officeDocument/2006/relationships/hyperlink" Target="https://www.flickr.com/photos/globalwaterpartnership/5663396575" TargetMode="External"/><Relationship Id="rId2" Type="http://schemas.openxmlformats.org/officeDocument/2006/relationships/image" Target="../media/image31.jpg"/><Relationship Id="rId1" Type="http://schemas.openxmlformats.org/officeDocument/2006/relationships/slideLayout" Target="../slideLayouts/slideLayout7.xml"/><Relationship Id="rId5" Type="http://schemas.openxmlformats.org/officeDocument/2006/relationships/hyperlink" Target="http://www.indianetzone.com/41/soil_erosion_india.htm" TargetMode="External"/><Relationship Id="rId4" Type="http://schemas.openxmlformats.org/officeDocument/2006/relationships/image" Target="../media/image32.jpg"/></Relationships>
</file>

<file path=ppt/slides/_rels/slide14.xml.rels><?xml version="1.0" encoding="UTF-8" standalone="yes"?>
<Relationships xmlns="http://schemas.openxmlformats.org/package/2006/relationships"><Relationship Id="rId3" Type="http://schemas.openxmlformats.org/officeDocument/2006/relationships/hyperlink" Target="https://peoplesdispatch.org/2019/03/18/fao-report-rings-warning-bell-on-loss-of-biodiversity/" TargetMode="External"/><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hyperlink" Target="https://pxhere.com/en/photo/623029" TargetMode="External"/><Relationship Id="rId4" Type="http://schemas.openxmlformats.org/officeDocument/2006/relationships/image" Target="../media/image34.jpg"/></Relationships>
</file>

<file path=ppt/slides/_rels/slide15.xml.rels><?xml version="1.0" encoding="UTF-8" standalone="yes"?>
<Relationships xmlns="http://schemas.openxmlformats.org/package/2006/relationships"><Relationship Id="rId3" Type="http://schemas.openxmlformats.org/officeDocument/2006/relationships/hyperlink" Target="https://southafricatoday.net/environment/new-report-examines-drivers-of-rising-amazon-deforestation-on-country-by-country-basis/" TargetMode="External"/><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ifitshipitshere.blogspot.com.au/2011/12/stunning-print-advertising-for-world.html" TargetMode="External"/><Relationship Id="rId3" Type="http://schemas.openxmlformats.org/officeDocument/2006/relationships/hyperlink" Target="https://chinablog.cc/2010/01/top-5-deserts-in-china-w-google-earth-links/" TargetMode="External"/><Relationship Id="rId7" Type="http://schemas.openxmlformats.org/officeDocument/2006/relationships/image" Target="../media/image38.jpg"/><Relationship Id="rId2" Type="http://schemas.openxmlformats.org/officeDocument/2006/relationships/image" Target="../media/image36.jpg"/><Relationship Id="rId1" Type="http://schemas.openxmlformats.org/officeDocument/2006/relationships/slideLayout" Target="../slideLayouts/slideLayout7.xml"/><Relationship Id="rId6" Type="http://schemas.openxmlformats.org/officeDocument/2006/relationships/hyperlink" Target="https://creativecommons.org/licenses/by/3.0/" TargetMode="External"/><Relationship Id="rId5" Type="http://schemas.openxmlformats.org/officeDocument/2006/relationships/hyperlink" Target="https://www.flickr.com/photos/banco_imagenes_geologicas/4996897412/" TargetMode="External"/><Relationship Id="rId4" Type="http://schemas.openxmlformats.org/officeDocument/2006/relationships/image" Target="../media/image3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areti-aroundtheworldinenglish.blogspot.com/2014/05/natural-disasters-crossword-puzzle.html" TargetMode="External"/><Relationship Id="rId3" Type="http://schemas.openxmlformats.org/officeDocument/2006/relationships/hyperlink" Target="https://www.habitatadvocate.com.au/?tag=cattle-overgrazing" TargetMode="External"/><Relationship Id="rId7" Type="http://schemas.openxmlformats.org/officeDocument/2006/relationships/image" Target="../media/image41.jpg"/><Relationship Id="rId2" Type="http://schemas.openxmlformats.org/officeDocument/2006/relationships/image" Target="../media/image39.jpg"/><Relationship Id="rId1" Type="http://schemas.openxmlformats.org/officeDocument/2006/relationships/slideLayout" Target="../slideLayouts/slideLayout7.xml"/><Relationship Id="rId6" Type="http://schemas.openxmlformats.org/officeDocument/2006/relationships/hyperlink" Target="http://theconversation.com/why-dependence-on-natural-resources-is-bad-for-the-drc-48788" TargetMode="External"/><Relationship Id="rId5" Type="http://schemas.openxmlformats.org/officeDocument/2006/relationships/image" Target="../media/image40.jpg"/><Relationship Id="rId4" Type="http://schemas.openxmlformats.org/officeDocument/2006/relationships/hyperlink" Target="https://creativecommons.org/licenses/by-nc-nd/3.0/" TargetMode="External"/><Relationship Id="rId9" Type="http://schemas.openxmlformats.org/officeDocument/2006/relationships/hyperlink" Target="https://creativecommons.org/licenses/by-nc-sa/3.0/"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2.jpg"/><Relationship Id="rId18" Type="http://schemas.openxmlformats.org/officeDocument/2006/relationships/hyperlink" Target="https://creativecommons.org/licenses/by-nc-nd/3.0/" TargetMode="External"/><Relationship Id="rId3" Type="http://schemas.openxmlformats.org/officeDocument/2006/relationships/hyperlink" Target="https://www.pexels.com/photo/conifer-daylight-evergreen-forest-572937/" TargetMode="External"/><Relationship Id="rId7" Type="http://schemas.openxmlformats.org/officeDocument/2006/relationships/hyperlink" Target="https://www.pexels.com/photo/conifer-daylight-environment-evergreen-338936/" TargetMode="External"/><Relationship Id="rId12" Type="http://schemas.openxmlformats.org/officeDocument/2006/relationships/hyperlink" Target="https://pxhere.com/en/photo/1256392" TargetMode="External"/><Relationship Id="rId17" Type="http://schemas.openxmlformats.org/officeDocument/2006/relationships/hyperlink" Target="https://www.ambientebio.it/ambiente/amazzonia-indigeni-mega-diga/" TargetMode="External"/><Relationship Id="rId2" Type="http://schemas.openxmlformats.org/officeDocument/2006/relationships/image" Target="../media/image6.jpeg"/><Relationship Id="rId16"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8.jpeg"/><Relationship Id="rId11" Type="http://schemas.openxmlformats.org/officeDocument/2006/relationships/image" Target="../media/image11.jpg"/><Relationship Id="rId5" Type="http://schemas.openxmlformats.org/officeDocument/2006/relationships/hyperlink" Target="https://www.pexels.com/photo/photo-of-evergreen-forest-2606532/" TargetMode="External"/><Relationship Id="rId15" Type="http://schemas.openxmlformats.org/officeDocument/2006/relationships/hyperlink" Target="https://creativecommons.org/licenses/by-nd/3.0/" TargetMode="External"/><Relationship Id="rId10" Type="http://schemas.openxmlformats.org/officeDocument/2006/relationships/image" Target="../media/image10.jpeg"/><Relationship Id="rId4" Type="http://schemas.openxmlformats.org/officeDocument/2006/relationships/image" Target="../media/image7.jpeg"/><Relationship Id="rId9" Type="http://schemas.openxmlformats.org/officeDocument/2006/relationships/hyperlink" Target="https://www.pexels.com/photo/green-trees-near-snow-covered-mountain-3788183/" TargetMode="External"/><Relationship Id="rId14" Type="http://schemas.openxmlformats.org/officeDocument/2006/relationships/hyperlink" Target="https://southafricatoday.net/environment/fire-more-than-logging-drives-amazon-forest-degradation-study-find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hyperlink" Target="https://courses.lumenlearning.com/earthscience/chapter/desertification/" TargetMode="External"/><Relationship Id="rId7" Type="http://schemas.openxmlformats.org/officeDocument/2006/relationships/hyperlink" Target="https://globalvoices.org/2009/11/04/latin-america-the-rapid-spread-of-desertification/" TargetMode="External"/><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4.jpg"/><Relationship Id="rId5" Type="http://schemas.openxmlformats.org/officeDocument/2006/relationships/hyperlink" Target="https://ruralindiaonline.org/library/resource/climate-change-and-land-an-ipcc-special-report/" TargetMode="External"/><Relationship Id="rId4" Type="http://schemas.openxmlformats.org/officeDocument/2006/relationships/image" Target="../media/image43.PNG"/><Relationship Id="rId9" Type="http://schemas.openxmlformats.org/officeDocument/2006/relationships/hyperlink" Target="https://www.flickr.com/photos/robbie73/3479751769/"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7.xml"/><Relationship Id="rId1" Type="http://schemas.openxmlformats.org/officeDocument/2006/relationships/video" Target="https://www.youtube.com/embed/B5Fwl4P4EW8?feature=oembed" TargetMode="Externa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hyperlink" Target="https://micromag.evidenceandinfluence.org/article/the-environmentjustice-issue-editorial/" TargetMode="Externa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image" Target="../media/image47.jpg"/><Relationship Id="rId17" Type="http://schemas.openxmlformats.org/officeDocument/2006/relationships/hyperlink" Target="https://schoolwiki.in/%E0%B4%B8%E0%B5%88%E0%B4%B2%E0%B4%A8%E0%B5%8D%E0%B4%B1%E0%B5%8D_%E0%B4%B5%E0%B4%BE%E0%B4%B2%E0%B4%BF" TargetMode="External"/><Relationship Id="rId2" Type="http://schemas.openxmlformats.org/officeDocument/2006/relationships/diagramData" Target="../diagrams/data4.xml"/><Relationship Id="rId16" Type="http://schemas.openxmlformats.org/officeDocument/2006/relationships/image" Target="../media/image49.jpg"/><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hyperlink" Target="https://pursuit.unimelb.edu.au/articles/motherhood-in-a-climate-crisis" TargetMode="Externa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image" Target="../media/image4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pexels.com/photo/bergen-norway-358312/" TargetMode="External"/><Relationship Id="rId2" Type="http://schemas.openxmlformats.org/officeDocument/2006/relationships/image" Target="../media/image50.jpeg"/><Relationship Id="rId1" Type="http://schemas.openxmlformats.org/officeDocument/2006/relationships/slideLayout" Target="../slideLayouts/slideLayout7.xml"/><Relationship Id="rId5" Type="http://schemas.openxmlformats.org/officeDocument/2006/relationships/hyperlink" Target="https://pxhere.com/no/photo/597141" TargetMode="External"/><Relationship Id="rId4" Type="http://schemas.openxmlformats.org/officeDocument/2006/relationships/image" Target="../media/image5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www.flickr.com/photos/iankaren/5254515620/" TargetMode="External"/><Relationship Id="rId3" Type="http://schemas.openxmlformats.org/officeDocument/2006/relationships/hyperlink" Target="https://www.rawpixel.com/image/114038/premium-photo-image-adult-african-descent-agriculture" TargetMode="External"/><Relationship Id="rId7" Type="http://schemas.openxmlformats.org/officeDocument/2006/relationships/image" Target="../media/image54.jpg"/><Relationship Id="rId12" Type="http://schemas.openxmlformats.org/officeDocument/2006/relationships/hyperlink" Target="http://www.public-domain-image.com/free-images/people/children-kids/children-get-instructions-from-teacher-on-how-to-plant-trees-in-their-schooyard" TargetMode="External"/><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hyperlink" Target="https://creativecommons.org/licenses/by-nc-nd/3.0/" TargetMode="External"/><Relationship Id="rId11" Type="http://schemas.openxmlformats.org/officeDocument/2006/relationships/image" Target="../media/image56.jpg"/><Relationship Id="rId5" Type="http://schemas.openxmlformats.org/officeDocument/2006/relationships/hyperlink" Target="https://internationaljournalofresearch.com/2018/01/29/environmental-awareness-among-school-students-a-case-study-of-prevention-and-basic-awareness-of-deforestation/" TargetMode="External"/><Relationship Id="rId10" Type="http://schemas.openxmlformats.org/officeDocument/2006/relationships/hyperlink" Target="https://towardsustainabilitywiththreekids.blogspot.com/2011/08/national-tree-day-planting-missed.html" TargetMode="External"/><Relationship Id="rId4" Type="http://schemas.openxmlformats.org/officeDocument/2006/relationships/image" Target="../media/image53.jpg"/><Relationship Id="rId9" Type="http://schemas.openxmlformats.org/officeDocument/2006/relationships/image" Target="../media/image55.JPG"/></Relationships>
</file>

<file path=ppt/slides/_rels/slide28.xml.rels><?xml version="1.0" encoding="UTF-8" standalone="yes"?>
<Relationships xmlns="http://schemas.openxmlformats.org/package/2006/relationships"><Relationship Id="rId3" Type="http://schemas.openxmlformats.org/officeDocument/2006/relationships/hyperlink" Target="https://opensource.com/article/19/3/managing-changes-open-source-projects" TargetMode="External"/><Relationship Id="rId2" Type="http://schemas.openxmlformats.org/officeDocument/2006/relationships/image" Target="../media/image57.jpg"/><Relationship Id="rId1" Type="http://schemas.openxmlformats.org/officeDocument/2006/relationships/slideLayout" Target="../slideLayouts/slideLayout7.xml"/><Relationship Id="rId6" Type="http://schemas.openxmlformats.org/officeDocument/2006/relationships/hyperlink" Target="https://creativecommons.org/licenses/by-nc-nd/3.0/" TargetMode="External"/><Relationship Id="rId5" Type="http://schemas.openxmlformats.org/officeDocument/2006/relationships/hyperlink" Target="https://www.wired.it/attualita/ambiente/2019/09/19/sciopero-globale-clima-potrebbe-cambiare-cose/" TargetMode="External"/><Relationship Id="rId4" Type="http://schemas.openxmlformats.org/officeDocument/2006/relationships/image" Target="../media/image58.jpg"/></Relationships>
</file>

<file path=ppt/slides/_rels/slide29.xml.rels><?xml version="1.0" encoding="UTF-8" standalone="yes"?>
<Relationships xmlns="http://schemas.openxmlformats.org/package/2006/relationships"><Relationship Id="rId8" Type="http://schemas.openxmlformats.org/officeDocument/2006/relationships/image" Target="../media/image64.jpg"/><Relationship Id="rId3" Type="http://schemas.openxmlformats.org/officeDocument/2006/relationships/hyperlink" Target="https://www.rawpixel.com/image/503994/kids-protecting-the-environment" TargetMode="External"/><Relationship Id="rId7" Type="http://schemas.openxmlformats.org/officeDocument/2006/relationships/image" Target="../media/image63.sv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svg"/><Relationship Id="rId10" Type="http://schemas.openxmlformats.org/officeDocument/2006/relationships/hyperlink" Target="https://creativecommons.org/licenses/by-nc-sa/3.0/" TargetMode="External"/><Relationship Id="rId4" Type="http://schemas.openxmlformats.org/officeDocument/2006/relationships/image" Target="../media/image60.png"/><Relationship Id="rId9" Type="http://schemas.openxmlformats.org/officeDocument/2006/relationships/hyperlink" Target="https://www.peoplematters.in/article/hiring/eight-health-tech-hiring-trends-for-2020-24297"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hyperlink" Target="http://www.flickr.com/photos/endymion120/8608957844/" TargetMode="External"/><Relationship Id="rId7" Type="http://schemas.openxmlformats.org/officeDocument/2006/relationships/hyperlink" Target="https://creativecommons.org/licenses/by-sa/3.0/" TargetMode="External"/><Relationship Id="rId2" Type="http://schemas.openxmlformats.org/officeDocument/2006/relationships/image" Target="../media/image14.jpg"/><Relationship Id="rId1" Type="http://schemas.openxmlformats.org/officeDocument/2006/relationships/slideLayout" Target="../slideLayouts/slideLayout7.xml"/><Relationship Id="rId6" Type="http://schemas.openxmlformats.org/officeDocument/2006/relationships/hyperlink" Target="https://www.flickr.com/photos/54962713@N07/5687561815" TargetMode="External"/><Relationship Id="rId11" Type="http://schemas.openxmlformats.org/officeDocument/2006/relationships/hyperlink" Target="http://www.flickr.com/photos/beilinson/5688252760/" TargetMode="External"/><Relationship Id="rId5" Type="http://schemas.openxmlformats.org/officeDocument/2006/relationships/image" Target="../media/image15.jpg"/><Relationship Id="rId10" Type="http://schemas.openxmlformats.org/officeDocument/2006/relationships/image" Target="../media/image17.jpg"/><Relationship Id="rId4" Type="http://schemas.openxmlformats.org/officeDocument/2006/relationships/hyperlink" Target="https://creativecommons.org/licenses/by/3.0/" TargetMode="External"/><Relationship Id="rId9" Type="http://schemas.openxmlformats.org/officeDocument/2006/relationships/hyperlink" Target="https://www.flickr.com/photos/7821771@N05/27032862318" TargetMode="Externa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fundacionmona.org/en/deforestacion-y-primates/" TargetMode="External"/><Relationship Id="rId7" Type="http://schemas.openxmlformats.org/officeDocument/2006/relationships/diagramColors" Target="../diagrams/colors1.xml"/><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hyperlink" Target="https://bytheirstrangefruit.blogspot.com/2015/11/from-awareness-to-action-part-2.html" TargetMode="Externa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image" Target="../media/image19.jpg"/><Relationship Id="rId17" Type="http://schemas.openxmlformats.org/officeDocument/2006/relationships/hyperlink" Target="https://pixabay.com/en/earth-world-globe-all-space-683436/" TargetMode="External"/><Relationship Id="rId2" Type="http://schemas.openxmlformats.org/officeDocument/2006/relationships/diagramData" Target="../diagrams/data2.xml"/><Relationship Id="rId16" Type="http://schemas.openxmlformats.org/officeDocument/2006/relationships/image" Target="../media/image21.jpg"/><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hyperlink" Target="https://freesvg.org/confused-cartoon-kid" TargetMode="Externa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www.habitatadvocate.com.au/?p=16227" TargetMode="External"/><Relationship Id="rId2" Type="http://schemas.openxmlformats.org/officeDocument/2006/relationships/image" Target="../media/image22.jpg"/><Relationship Id="rId1" Type="http://schemas.openxmlformats.org/officeDocument/2006/relationships/slideLayout" Target="../slideLayouts/slideLayout7.xml"/><Relationship Id="rId6" Type="http://schemas.openxmlformats.org/officeDocument/2006/relationships/hyperlink" Target="https://creativecommons.org/licenses/by-nc-nd/3.0/" TargetMode="External"/><Relationship Id="rId5" Type="http://schemas.openxmlformats.org/officeDocument/2006/relationships/hyperlink" Target="https://www.habitatadvocate.com.au/?tag=eucalyptus-camaldulensis" TargetMode="External"/><Relationship Id="rId4" Type="http://schemas.openxmlformats.org/officeDocument/2006/relationships/image" Target="../media/image2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hyperlink" Target="http://www.flickr.com/photos/endymion120/8608957844/" TargetMode="External"/><Relationship Id="rId3" Type="http://schemas.openxmlformats.org/officeDocument/2006/relationships/hyperlink" Target="https://southafricatoday.net/environment/banks-increased-deforestation-linked-investments-by-8b-during-covid-19-report/" TargetMode="External"/><Relationship Id="rId7" Type="http://schemas.openxmlformats.org/officeDocument/2006/relationships/image" Target="../media/image14.jpg"/><Relationship Id="rId2" Type="http://schemas.openxmlformats.org/officeDocument/2006/relationships/image" Target="../media/image24.jpg"/><Relationship Id="rId1" Type="http://schemas.openxmlformats.org/officeDocument/2006/relationships/slideLayout" Target="../slideLayouts/slideLayout7.xml"/><Relationship Id="rId6" Type="http://schemas.openxmlformats.org/officeDocument/2006/relationships/hyperlink" Target="https://southafricatoday.net/environment/deforestation-spikes-in-guatemalan-national-park/" TargetMode="External"/><Relationship Id="rId5" Type="http://schemas.openxmlformats.org/officeDocument/2006/relationships/image" Target="../media/image25.jpg"/><Relationship Id="rId10" Type="http://schemas.openxmlformats.org/officeDocument/2006/relationships/hyperlink" Target="https://medium.com/@ligardi/deforestation-a380159a042e" TargetMode="External"/><Relationship Id="rId4" Type="http://schemas.openxmlformats.org/officeDocument/2006/relationships/hyperlink" Target="https://creativecommons.org/licenses/by-nd/3.0/" TargetMode="External"/><Relationship Id="rId9"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786D8-0A6C-395A-B338-52497B4BA229}"/>
              </a:ext>
            </a:extLst>
          </p:cNvPr>
          <p:cNvSpPr>
            <a:spLocks noGrp="1"/>
          </p:cNvSpPr>
          <p:nvPr>
            <p:ph type="ctrTitle"/>
          </p:nvPr>
        </p:nvSpPr>
        <p:spPr>
          <a:xfrm>
            <a:off x="1876424" y="494523"/>
            <a:ext cx="8791575" cy="2313992"/>
          </a:xfrm>
        </p:spPr>
        <p:txBody>
          <a:bodyPr>
            <a:normAutofit/>
          </a:bodyPr>
          <a:lstStyle/>
          <a:p>
            <a:r>
              <a:rPr lang="en-US"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POWER  point PRESENTATION </a:t>
            </a:r>
            <a:br>
              <a:rPr lang="en-US"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br>
            <a:r>
              <a:rPr lang="en-US"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ON DEFORESTATION AND DESERTIFICATION</a:t>
            </a:r>
            <a:endParaRPr lang="en-IN"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5F591B28-A2AF-4138-C370-5B42806E803C}"/>
              </a:ext>
            </a:extLst>
          </p:cNvPr>
          <p:cNvSpPr>
            <a:spLocks noGrp="1"/>
          </p:cNvSpPr>
          <p:nvPr>
            <p:ph type="subTitle" idx="1"/>
          </p:nvPr>
        </p:nvSpPr>
        <p:spPr>
          <a:xfrm>
            <a:off x="1365147" y="3205823"/>
            <a:ext cx="8791575" cy="2238926"/>
          </a:xfrm>
        </p:spPr>
        <p:txBody>
          <a:bodyPr>
            <a:normAutofit/>
          </a:bodyPr>
          <a:lstStyle/>
          <a:p>
            <a:pPr algn="l"/>
            <a:r>
              <a:rPr lang="en-US" sz="3200" dirty="0"/>
              <a:t>NAME : S.VENNELA</a:t>
            </a:r>
          </a:p>
          <a:p>
            <a:pPr algn="l"/>
            <a:r>
              <a:rPr lang="en-US" sz="3200" dirty="0"/>
              <a:t>SUBJECT : ENVIRONMENTAL SCIENCE</a:t>
            </a:r>
          </a:p>
          <a:p>
            <a:pPr algn="l"/>
            <a:endParaRPr lang="en-US" sz="3200" dirty="0"/>
          </a:p>
        </p:txBody>
      </p:sp>
      <p:pic>
        <p:nvPicPr>
          <p:cNvPr id="6" name="Picture 5">
            <a:extLst>
              <a:ext uri="{FF2B5EF4-FFF2-40B4-BE49-F238E27FC236}">
                <a16:creationId xmlns:a16="http://schemas.microsoft.com/office/drawing/2014/main" id="{85467ADE-93D6-16F7-E9B7-153443A3A1D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52839" y="3022399"/>
            <a:ext cx="4284000" cy="2208466"/>
          </a:xfrm>
          <a:prstGeom prst="rect">
            <a:avLst/>
          </a:prstGeom>
          <a:ln>
            <a:noFill/>
          </a:ln>
          <a:effectLst>
            <a:glow rad="139700">
              <a:schemeClr val="accent5">
                <a:satMod val="175000"/>
                <a:alpha val="40000"/>
              </a:schemeClr>
            </a:glow>
            <a:softEdge rad="112500"/>
          </a:effectLst>
        </p:spPr>
      </p:pic>
      <p:pic>
        <p:nvPicPr>
          <p:cNvPr id="9" name="Graphic 8" descr="SAVE NATURE&#10;">
            <a:extLst>
              <a:ext uri="{FF2B5EF4-FFF2-40B4-BE49-F238E27FC236}">
                <a16:creationId xmlns:a16="http://schemas.microsoft.com/office/drawing/2014/main" id="{CA117D67-C2AE-C2CB-77CC-C855C524FD65}"/>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19926" y="167951"/>
            <a:ext cx="1188000" cy="1188000"/>
          </a:xfrm>
          <a:prstGeom prst="rect">
            <a:avLst/>
          </a:prstGeom>
          <a:effectLst>
            <a:glow rad="139700">
              <a:schemeClr val="accent1">
                <a:satMod val="175000"/>
                <a:alpha val="40000"/>
              </a:schemeClr>
            </a:glow>
            <a:outerShdw blurRad="50800" dist="38100" algn="l" rotWithShape="0">
              <a:prstClr val="black">
                <a:alpha val="40000"/>
              </a:prstClr>
            </a:outerShdw>
          </a:effectLst>
        </p:spPr>
      </p:pic>
    </p:spTree>
    <p:extLst>
      <p:ext uri="{BB962C8B-B14F-4D97-AF65-F5344CB8AC3E}">
        <p14:creationId xmlns:p14="http://schemas.microsoft.com/office/powerpoint/2010/main" val="418537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5103-3FF5-7F99-638B-E48BE5521F8E}"/>
              </a:ext>
            </a:extLst>
          </p:cNvPr>
          <p:cNvSpPr>
            <a:spLocks noGrp="1"/>
          </p:cNvSpPr>
          <p:nvPr>
            <p:ph type="title"/>
          </p:nvPr>
        </p:nvSpPr>
        <p:spPr/>
        <p:txBody>
          <a:bodyPr>
            <a:normAutofit/>
          </a:bodyPr>
          <a:lstStyle/>
          <a:p>
            <a:r>
              <a:rPr lang="en-US" sz="4400" dirty="0">
                <a:solidFill>
                  <a:schemeClr val="bg2"/>
                </a:solidFill>
              </a:rPr>
              <a:t>EFFECTS OF DEFORESTATION</a:t>
            </a:r>
            <a:endParaRPr lang="en-IN" sz="4400" dirty="0">
              <a:solidFill>
                <a:schemeClr val="bg2"/>
              </a:solidFill>
            </a:endParaRPr>
          </a:p>
        </p:txBody>
      </p:sp>
      <p:sp>
        <p:nvSpPr>
          <p:cNvPr id="3" name="Content Placeholder 2">
            <a:extLst>
              <a:ext uri="{FF2B5EF4-FFF2-40B4-BE49-F238E27FC236}">
                <a16:creationId xmlns:a16="http://schemas.microsoft.com/office/drawing/2014/main" id="{9D7E39F1-5C20-01B1-4C76-221B3A50AAF3}"/>
              </a:ext>
            </a:extLst>
          </p:cNvPr>
          <p:cNvSpPr>
            <a:spLocks noGrp="1"/>
          </p:cNvSpPr>
          <p:nvPr>
            <p:ph idx="1"/>
          </p:nvPr>
        </p:nvSpPr>
        <p:spPr/>
        <p:txBody>
          <a:bodyPr>
            <a:normAutofit fontScale="92500" lnSpcReduction="20000"/>
          </a:bodyPr>
          <a:lstStyle/>
          <a:p>
            <a:pPr>
              <a:buFont typeface="Wingdings" panose="05000000000000000000" pitchFamily="2" charset="2"/>
              <a:buChar char="Ø"/>
            </a:pPr>
            <a:r>
              <a:rPr lang="en-US" sz="4000" dirty="0">
                <a:solidFill>
                  <a:schemeClr val="bg1"/>
                </a:solidFill>
              </a:rPr>
              <a:t>The loss of trees and other vegetation can cause Global Warming , climate change ,desertification ,soil erosion ,fewer crops ,Droughts ,flooding ,increased green house gases in the atmosphere , loss of Bio diversity ,damage to natural habitats ,and a host of problems for indigenous people.</a:t>
            </a:r>
            <a:endParaRPr lang="en-IN" sz="4000" dirty="0">
              <a:solidFill>
                <a:schemeClr val="bg1"/>
              </a:solidFill>
            </a:endParaRPr>
          </a:p>
        </p:txBody>
      </p:sp>
    </p:spTree>
    <p:extLst>
      <p:ext uri="{BB962C8B-B14F-4D97-AF65-F5344CB8AC3E}">
        <p14:creationId xmlns:p14="http://schemas.microsoft.com/office/powerpoint/2010/main" val="648202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49D4158-758A-710B-57BF-F5A47BECF50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22988" y="507230"/>
            <a:ext cx="5001208" cy="5597352"/>
          </a:xfrm>
          <a:prstGeom prst="rect">
            <a:avLst/>
          </a:prstGeom>
        </p:spPr>
      </p:pic>
      <p:pic>
        <p:nvPicPr>
          <p:cNvPr id="40" name="Picture 39">
            <a:extLst>
              <a:ext uri="{FF2B5EF4-FFF2-40B4-BE49-F238E27FC236}">
                <a16:creationId xmlns:a16="http://schemas.microsoft.com/office/drawing/2014/main" id="{02ED8089-9E35-6841-CEF8-374951E784C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526156" y="507229"/>
            <a:ext cx="5828307" cy="5597351"/>
          </a:xfrm>
          <a:prstGeom prst="rect">
            <a:avLst/>
          </a:prstGeom>
        </p:spPr>
      </p:pic>
      <p:sp>
        <p:nvSpPr>
          <p:cNvPr id="41" name="TextBox 40">
            <a:extLst>
              <a:ext uri="{FF2B5EF4-FFF2-40B4-BE49-F238E27FC236}">
                <a16:creationId xmlns:a16="http://schemas.microsoft.com/office/drawing/2014/main" id="{B54384DF-BFEB-F628-33F1-BB09F2CDCB9B}"/>
              </a:ext>
            </a:extLst>
          </p:cNvPr>
          <p:cNvSpPr txBox="1"/>
          <p:nvPr/>
        </p:nvSpPr>
        <p:spPr>
          <a:xfrm>
            <a:off x="0" y="6856984"/>
            <a:ext cx="12192000" cy="230832"/>
          </a:xfrm>
          <a:prstGeom prst="rect">
            <a:avLst/>
          </a:prstGeom>
          <a:noFill/>
        </p:spPr>
        <p:txBody>
          <a:bodyPr wrap="square" rtlCol="0">
            <a:spAutoFit/>
          </a:bodyPr>
          <a:lstStyle/>
          <a:p>
            <a:r>
              <a:rPr lang="en-IN" sz="900">
                <a:hlinkClick r:id="rId5" tooltip="https://www.ufo-spain.com/2017/12/31/top-10-noticias-mas-virales-de-este-2017/90-percent-of-worldwide-natural-disasters-are-caused-by-weather/"/>
              </a:rPr>
              <a:t>This Photo</a:t>
            </a:r>
            <a:r>
              <a:rPr lang="en-IN" sz="900"/>
              <a:t> by Unknown Author is licensed under </a:t>
            </a:r>
            <a:r>
              <a:rPr lang="en-IN" sz="900">
                <a:hlinkClick r:id="rId6" tooltip="https://creativecommons.org/licenses/by/3.0/"/>
              </a:rPr>
              <a:t>CC BY</a:t>
            </a:r>
            <a:endParaRPr lang="en-IN" sz="900"/>
          </a:p>
        </p:txBody>
      </p:sp>
      <p:sp>
        <p:nvSpPr>
          <p:cNvPr id="45" name="TextBox 44">
            <a:extLst>
              <a:ext uri="{FF2B5EF4-FFF2-40B4-BE49-F238E27FC236}">
                <a16:creationId xmlns:a16="http://schemas.microsoft.com/office/drawing/2014/main" id="{A63AAD4A-CDF6-EC22-3F26-3E0851917525}"/>
              </a:ext>
            </a:extLst>
          </p:cNvPr>
          <p:cNvSpPr txBox="1"/>
          <p:nvPr/>
        </p:nvSpPr>
        <p:spPr>
          <a:xfrm>
            <a:off x="3167742" y="6296116"/>
            <a:ext cx="4520681" cy="646331"/>
          </a:xfrm>
          <a:prstGeom prst="rect">
            <a:avLst/>
          </a:prstGeom>
          <a:noFill/>
        </p:spPr>
        <p:txBody>
          <a:bodyPr wrap="square" rtlCol="0">
            <a:spAutoFit/>
          </a:bodyPr>
          <a:lstStyle/>
          <a:p>
            <a:r>
              <a:rPr lang="en-US" sz="3600" dirty="0"/>
              <a:t>Global Warming</a:t>
            </a:r>
          </a:p>
        </p:txBody>
      </p:sp>
    </p:spTree>
    <p:extLst>
      <p:ext uri="{BB962C8B-B14F-4D97-AF65-F5344CB8AC3E}">
        <p14:creationId xmlns:p14="http://schemas.microsoft.com/office/powerpoint/2010/main" val="2496528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D1A91B-56F2-51D0-6050-D88DD6B9731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7117" y="830424"/>
            <a:ext cx="4702629" cy="5514392"/>
          </a:xfrm>
          <a:prstGeom prst="rect">
            <a:avLst/>
          </a:prstGeom>
        </p:spPr>
      </p:pic>
      <p:pic>
        <p:nvPicPr>
          <p:cNvPr id="6" name="Picture 5">
            <a:extLst>
              <a:ext uri="{FF2B5EF4-FFF2-40B4-BE49-F238E27FC236}">
                <a16:creationId xmlns:a16="http://schemas.microsoft.com/office/drawing/2014/main" id="{6FF36B73-782E-9554-46B5-7072F3C0532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850293" y="821480"/>
            <a:ext cx="5113176" cy="5514392"/>
          </a:xfrm>
          <a:prstGeom prst="rect">
            <a:avLst/>
          </a:prstGeom>
        </p:spPr>
      </p:pic>
      <p:sp>
        <p:nvSpPr>
          <p:cNvPr id="11" name="TextBox 10">
            <a:extLst>
              <a:ext uri="{FF2B5EF4-FFF2-40B4-BE49-F238E27FC236}">
                <a16:creationId xmlns:a16="http://schemas.microsoft.com/office/drawing/2014/main" id="{6CBFE01A-AF48-9CE1-3B10-0903FE248730}"/>
              </a:ext>
            </a:extLst>
          </p:cNvPr>
          <p:cNvSpPr txBox="1"/>
          <p:nvPr/>
        </p:nvSpPr>
        <p:spPr>
          <a:xfrm>
            <a:off x="1782146" y="6335872"/>
            <a:ext cx="3060442" cy="646331"/>
          </a:xfrm>
          <a:prstGeom prst="rect">
            <a:avLst/>
          </a:prstGeom>
          <a:noFill/>
        </p:spPr>
        <p:txBody>
          <a:bodyPr wrap="square" rtlCol="0">
            <a:spAutoFit/>
          </a:bodyPr>
          <a:lstStyle/>
          <a:p>
            <a:r>
              <a:rPr lang="en-US" sz="3600" dirty="0"/>
              <a:t>Tsunami</a:t>
            </a:r>
            <a:endParaRPr lang="en-IN" sz="3600" dirty="0"/>
          </a:p>
        </p:txBody>
      </p:sp>
      <p:sp>
        <p:nvSpPr>
          <p:cNvPr id="13" name="TextBox 12">
            <a:extLst>
              <a:ext uri="{FF2B5EF4-FFF2-40B4-BE49-F238E27FC236}">
                <a16:creationId xmlns:a16="http://schemas.microsoft.com/office/drawing/2014/main" id="{C4CF7894-F67A-142C-628A-4EFB33EBA96C}"/>
              </a:ext>
            </a:extLst>
          </p:cNvPr>
          <p:cNvSpPr txBox="1"/>
          <p:nvPr/>
        </p:nvSpPr>
        <p:spPr>
          <a:xfrm>
            <a:off x="7044612" y="6335871"/>
            <a:ext cx="2276669" cy="646331"/>
          </a:xfrm>
          <a:prstGeom prst="rect">
            <a:avLst/>
          </a:prstGeom>
          <a:noFill/>
        </p:spPr>
        <p:txBody>
          <a:bodyPr wrap="square" rtlCol="0">
            <a:spAutoFit/>
          </a:bodyPr>
          <a:lstStyle/>
          <a:p>
            <a:r>
              <a:rPr lang="en-US" sz="3600" dirty="0"/>
              <a:t>Floods</a:t>
            </a:r>
            <a:endParaRPr lang="en-IN" sz="3600" dirty="0"/>
          </a:p>
        </p:txBody>
      </p:sp>
    </p:spTree>
    <p:extLst>
      <p:ext uri="{BB962C8B-B14F-4D97-AF65-F5344CB8AC3E}">
        <p14:creationId xmlns:p14="http://schemas.microsoft.com/office/powerpoint/2010/main" val="1387435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EF9E65-BFB8-DCDC-A625-7E41AECDA35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25382" y="746450"/>
            <a:ext cx="5170617" cy="4133460"/>
          </a:xfrm>
          <a:prstGeom prst="rect">
            <a:avLst/>
          </a:prstGeom>
        </p:spPr>
      </p:pic>
      <p:pic>
        <p:nvPicPr>
          <p:cNvPr id="6" name="Picture 5">
            <a:extLst>
              <a:ext uri="{FF2B5EF4-FFF2-40B4-BE49-F238E27FC236}">
                <a16:creationId xmlns:a16="http://schemas.microsoft.com/office/drawing/2014/main" id="{8CFC5FCE-BD56-3143-38BB-D3B39430D3D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382140" y="746450"/>
            <a:ext cx="5019868" cy="4133460"/>
          </a:xfrm>
          <a:prstGeom prst="rect">
            <a:avLst/>
          </a:prstGeom>
        </p:spPr>
      </p:pic>
      <p:sp>
        <p:nvSpPr>
          <p:cNvPr id="10" name="TextBox 9">
            <a:extLst>
              <a:ext uri="{FF2B5EF4-FFF2-40B4-BE49-F238E27FC236}">
                <a16:creationId xmlns:a16="http://schemas.microsoft.com/office/drawing/2014/main" id="{6D43CCF5-8806-BA9B-78CB-9BC2173E3A64}"/>
              </a:ext>
            </a:extLst>
          </p:cNvPr>
          <p:cNvSpPr txBox="1"/>
          <p:nvPr/>
        </p:nvSpPr>
        <p:spPr>
          <a:xfrm>
            <a:off x="2164702" y="5276461"/>
            <a:ext cx="2382415" cy="707886"/>
          </a:xfrm>
          <a:prstGeom prst="rect">
            <a:avLst/>
          </a:prstGeom>
          <a:noFill/>
        </p:spPr>
        <p:txBody>
          <a:bodyPr wrap="square" rtlCol="0">
            <a:spAutoFit/>
          </a:bodyPr>
          <a:lstStyle/>
          <a:p>
            <a:r>
              <a:rPr lang="en-US" sz="4000" dirty="0"/>
              <a:t>Drought</a:t>
            </a:r>
            <a:endParaRPr lang="en-IN" sz="4000" dirty="0"/>
          </a:p>
        </p:txBody>
      </p:sp>
      <p:sp>
        <p:nvSpPr>
          <p:cNvPr id="13" name="TextBox 12">
            <a:extLst>
              <a:ext uri="{FF2B5EF4-FFF2-40B4-BE49-F238E27FC236}">
                <a16:creationId xmlns:a16="http://schemas.microsoft.com/office/drawing/2014/main" id="{1D6B6385-79F4-617F-9DA0-732516364D1B}"/>
              </a:ext>
            </a:extLst>
          </p:cNvPr>
          <p:cNvSpPr txBox="1"/>
          <p:nvPr/>
        </p:nvSpPr>
        <p:spPr>
          <a:xfrm>
            <a:off x="7461380" y="5184481"/>
            <a:ext cx="2565918" cy="646331"/>
          </a:xfrm>
          <a:prstGeom prst="rect">
            <a:avLst/>
          </a:prstGeom>
          <a:noFill/>
        </p:spPr>
        <p:txBody>
          <a:bodyPr wrap="square" rtlCol="0">
            <a:spAutoFit/>
          </a:bodyPr>
          <a:lstStyle/>
          <a:p>
            <a:r>
              <a:rPr lang="en-US" sz="3600" dirty="0"/>
              <a:t>Soil Erosion</a:t>
            </a:r>
            <a:endParaRPr lang="en-IN" sz="3600" dirty="0"/>
          </a:p>
        </p:txBody>
      </p:sp>
    </p:spTree>
    <p:extLst>
      <p:ext uri="{BB962C8B-B14F-4D97-AF65-F5344CB8AC3E}">
        <p14:creationId xmlns:p14="http://schemas.microsoft.com/office/powerpoint/2010/main" val="564836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76B13C-0AED-5079-A4C7-4C184ED4CCC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26367" y="195943"/>
            <a:ext cx="4653317" cy="5906277"/>
          </a:xfrm>
          <a:prstGeom prst="rect">
            <a:avLst/>
          </a:prstGeom>
        </p:spPr>
      </p:pic>
      <p:sp>
        <p:nvSpPr>
          <p:cNvPr id="12" name="TextBox 11">
            <a:extLst>
              <a:ext uri="{FF2B5EF4-FFF2-40B4-BE49-F238E27FC236}">
                <a16:creationId xmlns:a16="http://schemas.microsoft.com/office/drawing/2014/main" id="{AEC7E511-1B31-9D5A-A9CC-4C7E344A8F9C}"/>
              </a:ext>
            </a:extLst>
          </p:cNvPr>
          <p:cNvSpPr txBox="1"/>
          <p:nvPr/>
        </p:nvSpPr>
        <p:spPr>
          <a:xfrm>
            <a:off x="1978091" y="6292725"/>
            <a:ext cx="5085184" cy="646331"/>
          </a:xfrm>
          <a:prstGeom prst="rect">
            <a:avLst/>
          </a:prstGeom>
          <a:noFill/>
        </p:spPr>
        <p:txBody>
          <a:bodyPr wrap="square" rtlCol="0">
            <a:spAutoFit/>
          </a:bodyPr>
          <a:lstStyle/>
          <a:p>
            <a:r>
              <a:rPr lang="en-US" sz="3600" dirty="0"/>
              <a:t>Loss in Bio Diversity</a:t>
            </a:r>
          </a:p>
        </p:txBody>
      </p:sp>
      <p:pic>
        <p:nvPicPr>
          <p:cNvPr id="14" name="Picture 13">
            <a:extLst>
              <a:ext uri="{FF2B5EF4-FFF2-40B4-BE49-F238E27FC236}">
                <a16:creationId xmlns:a16="http://schemas.microsoft.com/office/drawing/2014/main" id="{EB2ECA52-D228-3B36-ACBE-BE93D92B8A7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831632" y="270587"/>
            <a:ext cx="5886061" cy="5831633"/>
          </a:xfrm>
          <a:prstGeom prst="rect">
            <a:avLst/>
          </a:prstGeom>
        </p:spPr>
      </p:pic>
    </p:spTree>
    <p:extLst>
      <p:ext uri="{BB962C8B-B14F-4D97-AF65-F5344CB8AC3E}">
        <p14:creationId xmlns:p14="http://schemas.microsoft.com/office/powerpoint/2010/main" val="2476312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8B0ADCA-A4F9-EF3B-DC3C-912D3C6996F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91682" y="195944"/>
            <a:ext cx="10254342" cy="5857194"/>
          </a:xfrm>
          <a:prstGeom prst="rect">
            <a:avLst/>
          </a:prstGeom>
        </p:spPr>
      </p:pic>
      <p:sp>
        <p:nvSpPr>
          <p:cNvPr id="12" name="TextBox 11">
            <a:extLst>
              <a:ext uri="{FF2B5EF4-FFF2-40B4-BE49-F238E27FC236}">
                <a16:creationId xmlns:a16="http://schemas.microsoft.com/office/drawing/2014/main" id="{4B08426E-EBFE-4E17-099B-4EBF0A991466}"/>
              </a:ext>
            </a:extLst>
          </p:cNvPr>
          <p:cNvSpPr txBox="1"/>
          <p:nvPr/>
        </p:nvSpPr>
        <p:spPr>
          <a:xfrm>
            <a:off x="1511560" y="6159221"/>
            <a:ext cx="8388221" cy="646331"/>
          </a:xfrm>
          <a:prstGeom prst="rect">
            <a:avLst/>
          </a:prstGeom>
          <a:noFill/>
        </p:spPr>
        <p:txBody>
          <a:bodyPr wrap="square" rtlCol="0">
            <a:spAutoFit/>
          </a:bodyPr>
          <a:lstStyle/>
          <a:p>
            <a:r>
              <a:rPr lang="en-US" sz="3600" dirty="0"/>
              <a:t>Alarming Rates of Increase in </a:t>
            </a:r>
            <a:r>
              <a:rPr lang="en-US" sz="3600" dirty="0" err="1"/>
              <a:t>Deforeststion</a:t>
            </a:r>
            <a:endParaRPr lang="en-IN" sz="3600" dirty="0"/>
          </a:p>
        </p:txBody>
      </p:sp>
    </p:spTree>
    <p:extLst>
      <p:ext uri="{BB962C8B-B14F-4D97-AF65-F5344CB8AC3E}">
        <p14:creationId xmlns:p14="http://schemas.microsoft.com/office/powerpoint/2010/main" val="3115184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CA6A7-CF62-9CA5-6698-2DB46461A856}"/>
              </a:ext>
            </a:extLst>
          </p:cNvPr>
          <p:cNvSpPr>
            <a:spLocks noGrp="1"/>
          </p:cNvSpPr>
          <p:nvPr>
            <p:ph type="title"/>
          </p:nvPr>
        </p:nvSpPr>
        <p:spPr/>
        <p:txBody>
          <a:bodyPr>
            <a:normAutofit/>
          </a:bodyPr>
          <a:lstStyle/>
          <a:p>
            <a:r>
              <a:rPr lang="en-US" sz="4400" dirty="0">
                <a:solidFill>
                  <a:schemeClr val="bg2"/>
                </a:solidFill>
              </a:rPr>
              <a:t>desertification</a:t>
            </a:r>
            <a:endParaRPr lang="en-IN" sz="4400" dirty="0">
              <a:solidFill>
                <a:schemeClr val="bg2"/>
              </a:solidFill>
            </a:endParaRPr>
          </a:p>
        </p:txBody>
      </p:sp>
      <p:sp>
        <p:nvSpPr>
          <p:cNvPr id="3" name="Content Placeholder 2">
            <a:extLst>
              <a:ext uri="{FF2B5EF4-FFF2-40B4-BE49-F238E27FC236}">
                <a16:creationId xmlns:a16="http://schemas.microsoft.com/office/drawing/2014/main" id="{0727886D-F752-7BC5-23B9-D4C5D9212476}"/>
              </a:ext>
            </a:extLst>
          </p:cNvPr>
          <p:cNvSpPr>
            <a:spLocks noGrp="1"/>
          </p:cNvSpPr>
          <p:nvPr>
            <p:ph idx="1"/>
          </p:nvPr>
        </p:nvSpPr>
        <p:spPr/>
        <p:txBody>
          <a:bodyPr>
            <a:normAutofit/>
          </a:bodyPr>
          <a:lstStyle/>
          <a:p>
            <a:pPr>
              <a:buFont typeface="Wingdings" panose="05000000000000000000" pitchFamily="2" charset="2"/>
              <a:buChar char="Ø"/>
            </a:pPr>
            <a:r>
              <a:rPr lang="en-US" sz="3600" dirty="0">
                <a:solidFill>
                  <a:schemeClr val="bg1"/>
                </a:solidFill>
              </a:rPr>
              <a:t>The process by which fertile land becomes desert , typically as a result of drought , deforestation , or inappropriate agriculture.</a:t>
            </a:r>
          </a:p>
          <a:p>
            <a:pPr>
              <a:buFont typeface="Wingdings" panose="05000000000000000000" pitchFamily="2" charset="2"/>
              <a:buChar char="Ø"/>
            </a:pPr>
            <a:r>
              <a:rPr lang="en-IN" sz="3600" dirty="0">
                <a:solidFill>
                  <a:schemeClr val="bg1"/>
                </a:solidFill>
              </a:rPr>
              <a:t>“Nearly one fifth  of the world’s land is threatened with Desertification”</a:t>
            </a:r>
          </a:p>
        </p:txBody>
      </p:sp>
    </p:spTree>
    <p:extLst>
      <p:ext uri="{BB962C8B-B14F-4D97-AF65-F5344CB8AC3E}">
        <p14:creationId xmlns:p14="http://schemas.microsoft.com/office/powerpoint/2010/main" val="1750767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2F6E7A-D6DC-253E-A225-85883F333B1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02942" y="3905808"/>
            <a:ext cx="11584732" cy="2855770"/>
          </a:xfrm>
          <a:prstGeom prst="rect">
            <a:avLst/>
          </a:prstGeom>
        </p:spPr>
      </p:pic>
      <p:pic>
        <p:nvPicPr>
          <p:cNvPr id="6" name="Picture 5">
            <a:extLst>
              <a:ext uri="{FF2B5EF4-FFF2-40B4-BE49-F238E27FC236}">
                <a16:creationId xmlns:a16="http://schemas.microsoft.com/office/drawing/2014/main" id="{19F433C4-B174-35B7-8FFB-77434BE0422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02941" y="597159"/>
            <a:ext cx="5893060" cy="3191070"/>
          </a:xfrm>
          <a:prstGeom prst="rect">
            <a:avLst/>
          </a:prstGeom>
        </p:spPr>
      </p:pic>
      <p:sp>
        <p:nvSpPr>
          <p:cNvPr id="7" name="TextBox 6">
            <a:extLst>
              <a:ext uri="{FF2B5EF4-FFF2-40B4-BE49-F238E27FC236}">
                <a16:creationId xmlns:a16="http://schemas.microsoft.com/office/drawing/2014/main" id="{35D427D7-38FA-C977-DA25-76DE1D58F376}"/>
              </a:ext>
            </a:extLst>
          </p:cNvPr>
          <p:cNvSpPr txBox="1"/>
          <p:nvPr/>
        </p:nvSpPr>
        <p:spPr>
          <a:xfrm>
            <a:off x="1524000" y="6858000"/>
            <a:ext cx="9144000" cy="230832"/>
          </a:xfrm>
          <a:prstGeom prst="rect">
            <a:avLst/>
          </a:prstGeom>
          <a:noFill/>
        </p:spPr>
        <p:txBody>
          <a:bodyPr wrap="square" rtlCol="0">
            <a:spAutoFit/>
          </a:bodyPr>
          <a:lstStyle/>
          <a:p>
            <a:r>
              <a:rPr lang="en-IN" sz="900">
                <a:hlinkClick r:id="rId5" tooltip="https://www.flickr.com/photos/banco_imagenes_geologicas/4996897412/"/>
              </a:rPr>
              <a:t>This Photo</a:t>
            </a:r>
            <a:r>
              <a:rPr lang="en-IN" sz="900"/>
              <a:t> by Unknown Author is licensed under </a:t>
            </a:r>
            <a:r>
              <a:rPr lang="en-IN" sz="900">
                <a:hlinkClick r:id="rId6" tooltip="https://creativecommons.org/licenses/by/3.0/"/>
              </a:rPr>
              <a:t>CC BY</a:t>
            </a:r>
            <a:endParaRPr lang="en-IN" sz="900"/>
          </a:p>
        </p:txBody>
      </p:sp>
      <p:pic>
        <p:nvPicPr>
          <p:cNvPr id="9" name="Picture 8">
            <a:extLst>
              <a:ext uri="{FF2B5EF4-FFF2-40B4-BE49-F238E27FC236}">
                <a16:creationId xmlns:a16="http://schemas.microsoft.com/office/drawing/2014/main" id="{79D15488-1978-357B-A953-67F90E602BA4}"/>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232849" y="597159"/>
            <a:ext cx="5554824" cy="3212228"/>
          </a:xfrm>
          <a:prstGeom prst="rect">
            <a:avLst/>
          </a:prstGeom>
        </p:spPr>
      </p:pic>
      <p:sp>
        <p:nvSpPr>
          <p:cNvPr id="12" name="TextBox 11">
            <a:extLst>
              <a:ext uri="{FF2B5EF4-FFF2-40B4-BE49-F238E27FC236}">
                <a16:creationId xmlns:a16="http://schemas.microsoft.com/office/drawing/2014/main" id="{86613F68-C09E-6BB4-F970-5DB18EA06EA2}"/>
              </a:ext>
            </a:extLst>
          </p:cNvPr>
          <p:cNvSpPr txBox="1"/>
          <p:nvPr/>
        </p:nvSpPr>
        <p:spPr>
          <a:xfrm>
            <a:off x="4282752" y="-145594"/>
            <a:ext cx="5645020" cy="646331"/>
          </a:xfrm>
          <a:prstGeom prst="rect">
            <a:avLst/>
          </a:prstGeom>
          <a:noFill/>
        </p:spPr>
        <p:txBody>
          <a:bodyPr wrap="square" rtlCol="0">
            <a:spAutoFit/>
          </a:bodyPr>
          <a:lstStyle/>
          <a:p>
            <a:r>
              <a:rPr lang="en-US" sz="3600" dirty="0"/>
              <a:t>Desertification</a:t>
            </a:r>
          </a:p>
        </p:txBody>
      </p:sp>
    </p:spTree>
    <p:extLst>
      <p:ext uri="{BB962C8B-B14F-4D97-AF65-F5344CB8AC3E}">
        <p14:creationId xmlns:p14="http://schemas.microsoft.com/office/powerpoint/2010/main" val="518838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3DC9B-291C-609E-DCD0-82841CA8CEC4}"/>
              </a:ext>
            </a:extLst>
          </p:cNvPr>
          <p:cNvSpPr>
            <a:spLocks noGrp="1"/>
          </p:cNvSpPr>
          <p:nvPr>
            <p:ph type="title"/>
          </p:nvPr>
        </p:nvSpPr>
        <p:spPr/>
        <p:txBody>
          <a:bodyPr>
            <a:normAutofit/>
          </a:bodyPr>
          <a:lstStyle/>
          <a:p>
            <a:r>
              <a:rPr lang="en-US" sz="4000" dirty="0">
                <a:solidFill>
                  <a:schemeClr val="bg2"/>
                </a:solidFill>
              </a:rPr>
              <a:t>CAUSES OF Desertification </a:t>
            </a:r>
            <a:endParaRPr lang="en-IN" sz="4000" dirty="0">
              <a:solidFill>
                <a:schemeClr val="bg2"/>
              </a:solidFill>
            </a:endParaRPr>
          </a:p>
        </p:txBody>
      </p:sp>
      <p:sp>
        <p:nvSpPr>
          <p:cNvPr id="3" name="Content Placeholder 2">
            <a:extLst>
              <a:ext uri="{FF2B5EF4-FFF2-40B4-BE49-F238E27FC236}">
                <a16:creationId xmlns:a16="http://schemas.microsoft.com/office/drawing/2014/main" id="{CD1B8E4F-B0AF-158D-57BB-C2AA63CD14CC}"/>
              </a:ext>
            </a:extLst>
          </p:cNvPr>
          <p:cNvSpPr>
            <a:spLocks noGrp="1"/>
          </p:cNvSpPr>
          <p:nvPr>
            <p:ph idx="1"/>
          </p:nvPr>
        </p:nvSpPr>
        <p:spPr/>
        <p:txBody>
          <a:bodyPr>
            <a:normAutofit/>
          </a:bodyPr>
          <a:lstStyle/>
          <a:p>
            <a:pPr>
              <a:buFont typeface="Wingdings" panose="05000000000000000000" pitchFamily="2" charset="2"/>
              <a:buChar char="Ø"/>
            </a:pPr>
            <a:r>
              <a:rPr lang="en-US" sz="3600" dirty="0">
                <a:solidFill>
                  <a:schemeClr val="bg1"/>
                </a:solidFill>
              </a:rPr>
              <a:t>Over Grazing ,Deforestation ,Farming Practices ,Urbanization and Other types of and Development  , Climate Change ,Stripping of Land resources , Natural Disasters.</a:t>
            </a:r>
            <a:endParaRPr lang="en-IN" sz="3600" dirty="0">
              <a:solidFill>
                <a:schemeClr val="bg1"/>
              </a:solidFill>
            </a:endParaRPr>
          </a:p>
        </p:txBody>
      </p:sp>
    </p:spTree>
    <p:extLst>
      <p:ext uri="{BB962C8B-B14F-4D97-AF65-F5344CB8AC3E}">
        <p14:creationId xmlns:p14="http://schemas.microsoft.com/office/powerpoint/2010/main" val="1077780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466EEF-3479-D8A4-CB2F-22575312B84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3070" y="1"/>
            <a:ext cx="4998098" cy="2836506"/>
          </a:xfrm>
          <a:prstGeom prst="rect">
            <a:avLst/>
          </a:prstGeom>
        </p:spPr>
      </p:pic>
      <p:sp>
        <p:nvSpPr>
          <p:cNvPr id="4" name="TextBox 3">
            <a:extLst>
              <a:ext uri="{FF2B5EF4-FFF2-40B4-BE49-F238E27FC236}">
                <a16:creationId xmlns:a16="http://schemas.microsoft.com/office/drawing/2014/main" id="{A7BE8639-5D0B-C0ED-9829-3682215AE796}"/>
              </a:ext>
            </a:extLst>
          </p:cNvPr>
          <p:cNvSpPr txBox="1"/>
          <p:nvPr/>
        </p:nvSpPr>
        <p:spPr>
          <a:xfrm>
            <a:off x="143070" y="6858000"/>
            <a:ext cx="4998098" cy="230832"/>
          </a:xfrm>
          <a:prstGeom prst="rect">
            <a:avLst/>
          </a:prstGeom>
          <a:noFill/>
        </p:spPr>
        <p:txBody>
          <a:bodyPr wrap="square" rtlCol="0">
            <a:spAutoFit/>
          </a:bodyPr>
          <a:lstStyle/>
          <a:p>
            <a:r>
              <a:rPr lang="en-IN" sz="900">
                <a:hlinkClick r:id="rId3" tooltip="https://www.habitatadvocate.com.au/?tag=cattle-overgrazing"/>
              </a:rPr>
              <a:t>This Photo</a:t>
            </a:r>
            <a:r>
              <a:rPr lang="en-IN" sz="900"/>
              <a:t> by Unknown Author is licensed under </a:t>
            </a:r>
            <a:r>
              <a:rPr lang="en-IN" sz="900">
                <a:hlinkClick r:id="rId4" tooltip="https://creativecommons.org/licenses/by-nc-nd/3.0/"/>
              </a:rPr>
              <a:t>CC BY-NC-ND</a:t>
            </a:r>
            <a:endParaRPr lang="en-IN" sz="900"/>
          </a:p>
        </p:txBody>
      </p:sp>
      <p:pic>
        <p:nvPicPr>
          <p:cNvPr id="6" name="Picture 5">
            <a:extLst>
              <a:ext uri="{FF2B5EF4-FFF2-40B4-BE49-F238E27FC236}">
                <a16:creationId xmlns:a16="http://schemas.microsoft.com/office/drawing/2014/main" id="{1E814ADB-F17A-A9A1-C283-143A55CDF47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522353" y="51486"/>
            <a:ext cx="5525092" cy="2785022"/>
          </a:xfrm>
          <a:prstGeom prst="rect">
            <a:avLst/>
          </a:prstGeom>
        </p:spPr>
      </p:pic>
      <p:pic>
        <p:nvPicPr>
          <p:cNvPr id="9" name="Picture 8">
            <a:extLst>
              <a:ext uri="{FF2B5EF4-FFF2-40B4-BE49-F238E27FC236}">
                <a16:creationId xmlns:a16="http://schemas.microsoft.com/office/drawing/2014/main" id="{F5DE29FE-EC97-FA89-27D0-0EB102277A3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38538" y="3230963"/>
            <a:ext cx="10926148" cy="3159445"/>
          </a:xfrm>
          <a:prstGeom prst="rect">
            <a:avLst/>
          </a:prstGeom>
        </p:spPr>
      </p:pic>
      <p:sp>
        <p:nvSpPr>
          <p:cNvPr id="10" name="TextBox 9">
            <a:extLst>
              <a:ext uri="{FF2B5EF4-FFF2-40B4-BE49-F238E27FC236}">
                <a16:creationId xmlns:a16="http://schemas.microsoft.com/office/drawing/2014/main" id="{4F2D5FC2-3206-E80B-BFD7-6750D32264CB}"/>
              </a:ext>
            </a:extLst>
          </p:cNvPr>
          <p:cNvSpPr txBox="1"/>
          <p:nvPr/>
        </p:nvSpPr>
        <p:spPr>
          <a:xfrm>
            <a:off x="345232" y="6858000"/>
            <a:ext cx="10926148" cy="230832"/>
          </a:xfrm>
          <a:prstGeom prst="rect">
            <a:avLst/>
          </a:prstGeom>
          <a:noFill/>
        </p:spPr>
        <p:txBody>
          <a:bodyPr wrap="square" rtlCol="0">
            <a:spAutoFit/>
          </a:bodyPr>
          <a:lstStyle/>
          <a:p>
            <a:r>
              <a:rPr lang="en-IN" sz="900">
                <a:hlinkClick r:id="rId8" tooltip="https://areti-aroundtheworldinenglish.blogspot.com/2014/05/natural-disasters-crossword-puzzle.html"/>
              </a:rPr>
              <a:t>This Photo</a:t>
            </a:r>
            <a:r>
              <a:rPr lang="en-IN" sz="900"/>
              <a:t> by Unknown Author is licensed under </a:t>
            </a:r>
            <a:r>
              <a:rPr lang="en-IN" sz="900">
                <a:hlinkClick r:id="rId9" tooltip="https://creativecommons.org/licenses/by-nc-sa/3.0/"/>
              </a:rPr>
              <a:t>CC BY-SA-NC</a:t>
            </a:r>
            <a:endParaRPr lang="en-IN" sz="900"/>
          </a:p>
        </p:txBody>
      </p:sp>
      <p:sp>
        <p:nvSpPr>
          <p:cNvPr id="12" name="TextBox 11">
            <a:extLst>
              <a:ext uri="{FF2B5EF4-FFF2-40B4-BE49-F238E27FC236}">
                <a16:creationId xmlns:a16="http://schemas.microsoft.com/office/drawing/2014/main" id="{545E72CC-EA05-CC70-8F7D-22199ABD1D0E}"/>
              </a:ext>
            </a:extLst>
          </p:cNvPr>
          <p:cNvSpPr txBox="1"/>
          <p:nvPr/>
        </p:nvSpPr>
        <p:spPr>
          <a:xfrm>
            <a:off x="1012371" y="2726066"/>
            <a:ext cx="4618653" cy="584775"/>
          </a:xfrm>
          <a:prstGeom prst="rect">
            <a:avLst/>
          </a:prstGeom>
          <a:noFill/>
        </p:spPr>
        <p:txBody>
          <a:bodyPr wrap="square" rtlCol="0">
            <a:spAutoFit/>
          </a:bodyPr>
          <a:lstStyle/>
          <a:p>
            <a:r>
              <a:rPr lang="en-US" sz="3200" dirty="0"/>
              <a:t>OVER GRAZING</a:t>
            </a:r>
            <a:endParaRPr lang="en-IN" sz="3200" dirty="0"/>
          </a:p>
        </p:txBody>
      </p:sp>
      <p:sp>
        <p:nvSpPr>
          <p:cNvPr id="15" name="TextBox 14">
            <a:extLst>
              <a:ext uri="{FF2B5EF4-FFF2-40B4-BE49-F238E27FC236}">
                <a16:creationId xmlns:a16="http://schemas.microsoft.com/office/drawing/2014/main" id="{C735FB34-8D08-94EE-4FAB-E0BB0FBC960C}"/>
              </a:ext>
            </a:extLst>
          </p:cNvPr>
          <p:cNvSpPr txBox="1"/>
          <p:nvPr/>
        </p:nvSpPr>
        <p:spPr>
          <a:xfrm>
            <a:off x="5522353" y="2702245"/>
            <a:ext cx="7346302" cy="584775"/>
          </a:xfrm>
          <a:prstGeom prst="rect">
            <a:avLst/>
          </a:prstGeom>
          <a:noFill/>
        </p:spPr>
        <p:txBody>
          <a:bodyPr wrap="square" rtlCol="0">
            <a:spAutoFit/>
          </a:bodyPr>
          <a:lstStyle/>
          <a:p>
            <a:r>
              <a:rPr lang="en-US" sz="3200" dirty="0"/>
              <a:t>STRIPPING OF LAND RESOURCES</a:t>
            </a:r>
            <a:endParaRPr lang="en-IN" sz="3200" dirty="0"/>
          </a:p>
        </p:txBody>
      </p:sp>
      <p:sp>
        <p:nvSpPr>
          <p:cNvPr id="19" name="TextBox 18">
            <a:extLst>
              <a:ext uri="{FF2B5EF4-FFF2-40B4-BE49-F238E27FC236}">
                <a16:creationId xmlns:a16="http://schemas.microsoft.com/office/drawing/2014/main" id="{DB71CEFD-FBFD-E842-A209-283D53A24581}"/>
              </a:ext>
            </a:extLst>
          </p:cNvPr>
          <p:cNvSpPr txBox="1"/>
          <p:nvPr/>
        </p:nvSpPr>
        <p:spPr>
          <a:xfrm>
            <a:off x="3814760" y="6360183"/>
            <a:ext cx="5915607" cy="584775"/>
          </a:xfrm>
          <a:prstGeom prst="rect">
            <a:avLst/>
          </a:prstGeom>
          <a:noFill/>
        </p:spPr>
        <p:txBody>
          <a:bodyPr wrap="square" rtlCol="0">
            <a:spAutoFit/>
          </a:bodyPr>
          <a:lstStyle/>
          <a:p>
            <a:r>
              <a:rPr lang="en-US" sz="3200" dirty="0"/>
              <a:t>NATURAL DISASTERS</a:t>
            </a:r>
            <a:endParaRPr lang="en-IN" sz="3200" dirty="0"/>
          </a:p>
        </p:txBody>
      </p:sp>
    </p:spTree>
    <p:extLst>
      <p:ext uri="{BB962C8B-B14F-4D97-AF65-F5344CB8AC3E}">
        <p14:creationId xmlns:p14="http://schemas.microsoft.com/office/powerpoint/2010/main" val="835514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55D5BCAD-22C7-EA77-9BB0-733DE5E8844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5019678">
            <a:off x="569154" y="1960880"/>
            <a:ext cx="0" cy="0"/>
          </a:xfrm>
          <a:prstGeom prst="rect">
            <a:avLst/>
          </a:prstGeom>
        </p:spPr>
      </p:pic>
      <p:pic>
        <p:nvPicPr>
          <p:cNvPr id="39" name="Picture 38">
            <a:extLst>
              <a:ext uri="{FF2B5EF4-FFF2-40B4-BE49-F238E27FC236}">
                <a16:creationId xmlns:a16="http://schemas.microsoft.com/office/drawing/2014/main" id="{E1A65E98-6A61-27B9-17B5-BC307957BD9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rot="5019678">
            <a:off x="724551" y="2110880"/>
            <a:ext cx="0" cy="0"/>
          </a:xfrm>
          <a:prstGeom prst="rect">
            <a:avLst/>
          </a:prstGeom>
        </p:spPr>
      </p:pic>
      <p:pic>
        <p:nvPicPr>
          <p:cNvPr id="41" name="Picture 40">
            <a:extLst>
              <a:ext uri="{FF2B5EF4-FFF2-40B4-BE49-F238E27FC236}">
                <a16:creationId xmlns:a16="http://schemas.microsoft.com/office/drawing/2014/main" id="{C779E218-5209-0DBF-4AFA-5ADCCD4E6655}"/>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rot="5019678">
            <a:off x="866420" y="2260880"/>
            <a:ext cx="0" cy="0"/>
          </a:xfrm>
          <a:prstGeom prst="rect">
            <a:avLst/>
          </a:prstGeom>
        </p:spPr>
      </p:pic>
      <p:pic>
        <p:nvPicPr>
          <p:cNvPr id="43" name="Picture 42">
            <a:extLst>
              <a:ext uri="{FF2B5EF4-FFF2-40B4-BE49-F238E27FC236}">
                <a16:creationId xmlns:a16="http://schemas.microsoft.com/office/drawing/2014/main" id="{7C94A589-957B-80F2-3B39-EBC8AE7C77D0}"/>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rot="5019678">
            <a:off x="63920" y="2654720"/>
            <a:ext cx="0" cy="0"/>
          </a:xfrm>
          <a:prstGeom prst="rect">
            <a:avLst/>
          </a:prstGeom>
        </p:spPr>
      </p:pic>
      <p:pic>
        <p:nvPicPr>
          <p:cNvPr id="47" name="Picture 46">
            <a:extLst>
              <a:ext uri="{FF2B5EF4-FFF2-40B4-BE49-F238E27FC236}">
                <a16:creationId xmlns:a16="http://schemas.microsoft.com/office/drawing/2014/main" id="{60C96D04-1F69-44BE-C01B-30B155D641A5}"/>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4210" y="81254"/>
            <a:ext cx="4398667" cy="2573507"/>
          </a:xfrm>
          <a:prstGeom prst="rect">
            <a:avLst/>
          </a:prstGeom>
          <a:ln>
            <a:noFill/>
          </a:ln>
          <a:effectLst>
            <a:outerShdw blurRad="292100" dist="139700" dir="2700000" algn="tl" rotWithShape="0">
              <a:srgbClr val="333333">
                <a:alpha val="65000"/>
              </a:srgbClr>
            </a:outerShdw>
          </a:effectLst>
        </p:spPr>
      </p:pic>
      <p:pic>
        <p:nvPicPr>
          <p:cNvPr id="49" name="Picture 48">
            <a:extLst>
              <a:ext uri="{FF2B5EF4-FFF2-40B4-BE49-F238E27FC236}">
                <a16:creationId xmlns:a16="http://schemas.microsoft.com/office/drawing/2014/main" id="{0560A5A4-C3BC-FE99-782D-E3FA61C23BED}"/>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5062877" y="81255"/>
            <a:ext cx="3846103" cy="2537292"/>
          </a:xfrm>
          <a:prstGeom prst="rect">
            <a:avLst/>
          </a:prstGeom>
          <a:ln>
            <a:noFill/>
          </a:ln>
          <a:effectLst>
            <a:outerShdw blurRad="292100" dist="139700" dir="2700000" algn="tl" rotWithShape="0">
              <a:srgbClr val="333333">
                <a:alpha val="65000"/>
              </a:srgbClr>
            </a:outerShdw>
          </a:effectLst>
        </p:spPr>
      </p:pic>
      <p:pic>
        <p:nvPicPr>
          <p:cNvPr id="51" name="Picture 50">
            <a:extLst>
              <a:ext uri="{FF2B5EF4-FFF2-40B4-BE49-F238E27FC236}">
                <a16:creationId xmlns:a16="http://schemas.microsoft.com/office/drawing/2014/main" id="{9BC0FB8D-18FA-E48C-A6DD-0006600320B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908981" y="81255"/>
            <a:ext cx="3161098" cy="2558694"/>
          </a:xfrm>
          <a:prstGeom prst="rect">
            <a:avLst/>
          </a:prstGeom>
          <a:ln>
            <a:noFill/>
          </a:ln>
          <a:effectLst>
            <a:outerShdw blurRad="292100" dist="139700" dir="2700000" algn="tl" rotWithShape="0">
              <a:srgbClr val="333333">
                <a:alpha val="65000"/>
              </a:srgbClr>
            </a:outerShdw>
          </a:effectLst>
        </p:spPr>
      </p:pic>
      <p:pic>
        <p:nvPicPr>
          <p:cNvPr id="56" name="Picture 55">
            <a:extLst>
              <a:ext uri="{FF2B5EF4-FFF2-40B4-BE49-F238E27FC236}">
                <a16:creationId xmlns:a16="http://schemas.microsoft.com/office/drawing/2014/main" id="{FCFFE54C-59CC-6F3E-B971-971250A014AE}"/>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664210" y="2654764"/>
            <a:ext cx="5238746" cy="3989876"/>
          </a:xfrm>
          <a:prstGeom prst="rect">
            <a:avLst/>
          </a:prstGeom>
        </p:spPr>
      </p:pic>
      <p:sp>
        <p:nvSpPr>
          <p:cNvPr id="57" name="TextBox 56">
            <a:extLst>
              <a:ext uri="{FF2B5EF4-FFF2-40B4-BE49-F238E27FC236}">
                <a16:creationId xmlns:a16="http://schemas.microsoft.com/office/drawing/2014/main" id="{1FF1FEE6-7B97-CCB0-3A3F-8BF9FB4D14D4}"/>
              </a:ext>
            </a:extLst>
          </p:cNvPr>
          <p:cNvSpPr txBox="1"/>
          <p:nvPr/>
        </p:nvSpPr>
        <p:spPr>
          <a:xfrm>
            <a:off x="1009650" y="6824662"/>
            <a:ext cx="10172700" cy="230832"/>
          </a:xfrm>
          <a:prstGeom prst="rect">
            <a:avLst/>
          </a:prstGeom>
          <a:noFill/>
        </p:spPr>
        <p:txBody>
          <a:bodyPr wrap="square" rtlCol="0">
            <a:spAutoFit/>
          </a:bodyPr>
          <a:lstStyle/>
          <a:p>
            <a:r>
              <a:rPr lang="en-IN" sz="900">
                <a:hlinkClick r:id="rId14" tooltip="https://southafricatoday.net/environment/fire-more-than-logging-drives-amazon-forest-degradation-study-finds/"/>
              </a:rPr>
              <a:t>This Photo</a:t>
            </a:r>
            <a:r>
              <a:rPr lang="en-IN" sz="900"/>
              <a:t> by Unknown Author is licensed under </a:t>
            </a:r>
            <a:r>
              <a:rPr lang="en-IN" sz="900">
                <a:hlinkClick r:id="rId15" tooltip="https://creativecommons.org/licenses/by-nd/3.0/"/>
              </a:rPr>
              <a:t>CC BY-ND</a:t>
            </a:r>
            <a:endParaRPr lang="en-IN" sz="900"/>
          </a:p>
        </p:txBody>
      </p:sp>
      <p:pic>
        <p:nvPicPr>
          <p:cNvPr id="62" name="Picture 61">
            <a:extLst>
              <a:ext uri="{FF2B5EF4-FFF2-40B4-BE49-F238E27FC236}">
                <a16:creationId xmlns:a16="http://schemas.microsoft.com/office/drawing/2014/main" id="{3DEE5537-9758-42B2-CF74-6F1AB3E05243}"/>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5902955" y="2639949"/>
            <a:ext cx="6167123" cy="4040909"/>
          </a:xfrm>
          <a:prstGeom prst="rect">
            <a:avLst/>
          </a:prstGeom>
        </p:spPr>
      </p:pic>
      <p:sp>
        <p:nvSpPr>
          <p:cNvPr id="63" name="TextBox 62">
            <a:extLst>
              <a:ext uri="{FF2B5EF4-FFF2-40B4-BE49-F238E27FC236}">
                <a16:creationId xmlns:a16="http://schemas.microsoft.com/office/drawing/2014/main" id="{ED82ECA0-BC41-CA66-18C9-7A869C031EC2}"/>
              </a:ext>
            </a:extLst>
          </p:cNvPr>
          <p:cNvSpPr txBox="1"/>
          <p:nvPr/>
        </p:nvSpPr>
        <p:spPr>
          <a:xfrm>
            <a:off x="6161294" y="6644640"/>
            <a:ext cx="6021884" cy="230832"/>
          </a:xfrm>
          <a:prstGeom prst="rect">
            <a:avLst/>
          </a:prstGeom>
          <a:noFill/>
        </p:spPr>
        <p:txBody>
          <a:bodyPr wrap="square" rtlCol="0">
            <a:spAutoFit/>
          </a:bodyPr>
          <a:lstStyle/>
          <a:p>
            <a:r>
              <a:rPr lang="en-IN" sz="900">
                <a:hlinkClick r:id="rId17" tooltip="https://www.ambientebio.it/ambiente/amazzonia-indigeni-mega-diga/"/>
              </a:rPr>
              <a:t>This Photo</a:t>
            </a:r>
            <a:r>
              <a:rPr lang="en-IN" sz="900"/>
              <a:t> by Unknown Author is licensed under </a:t>
            </a:r>
            <a:r>
              <a:rPr lang="en-IN" sz="900">
                <a:hlinkClick r:id="rId18" tooltip="https://creativecommons.org/licenses/by-nc-nd/3.0/"/>
              </a:rPr>
              <a:t>CC BY-NC-ND</a:t>
            </a:r>
            <a:endParaRPr lang="en-IN" sz="900"/>
          </a:p>
        </p:txBody>
      </p:sp>
    </p:spTree>
    <p:extLst>
      <p:ext uri="{BB962C8B-B14F-4D97-AF65-F5344CB8AC3E}">
        <p14:creationId xmlns:p14="http://schemas.microsoft.com/office/powerpoint/2010/main" val="1945429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93DD7-8925-6A82-C2A0-7B9EE03DD907}"/>
              </a:ext>
            </a:extLst>
          </p:cNvPr>
          <p:cNvSpPr>
            <a:spLocks noGrp="1"/>
          </p:cNvSpPr>
          <p:nvPr>
            <p:ph type="title"/>
          </p:nvPr>
        </p:nvSpPr>
        <p:spPr/>
        <p:txBody>
          <a:bodyPr>
            <a:normAutofit/>
          </a:bodyPr>
          <a:lstStyle/>
          <a:p>
            <a:r>
              <a:rPr lang="en-US" sz="4000" dirty="0">
                <a:solidFill>
                  <a:schemeClr val="bg2"/>
                </a:solidFill>
              </a:rPr>
              <a:t>EFFECTS OF DESERTIFICATION</a:t>
            </a:r>
            <a:endParaRPr lang="en-IN" sz="4000" dirty="0">
              <a:solidFill>
                <a:schemeClr val="bg2"/>
              </a:solidFill>
            </a:endParaRPr>
          </a:p>
        </p:txBody>
      </p:sp>
      <p:sp>
        <p:nvSpPr>
          <p:cNvPr id="6" name="Content Placeholder 5">
            <a:extLst>
              <a:ext uri="{FF2B5EF4-FFF2-40B4-BE49-F238E27FC236}">
                <a16:creationId xmlns:a16="http://schemas.microsoft.com/office/drawing/2014/main" id="{3AF873C0-9C00-FA10-9DC8-89A71EFF802E}"/>
              </a:ext>
            </a:extLst>
          </p:cNvPr>
          <p:cNvSpPr>
            <a:spLocks noGrp="1"/>
          </p:cNvSpPr>
          <p:nvPr>
            <p:ph idx="1"/>
          </p:nvPr>
        </p:nvSpPr>
        <p:spPr/>
        <p:txBody>
          <a:bodyPr>
            <a:normAutofit fontScale="92500" lnSpcReduction="10000"/>
          </a:bodyPr>
          <a:lstStyle/>
          <a:p>
            <a:pPr>
              <a:buFont typeface="Wingdings" panose="05000000000000000000" pitchFamily="2" charset="2"/>
              <a:buChar char="Ø"/>
            </a:pPr>
            <a:r>
              <a:rPr lang="en-US" sz="3600" dirty="0">
                <a:solidFill>
                  <a:schemeClr val="bg1"/>
                </a:solidFill>
              </a:rPr>
              <a:t>Higher threats of Malnutrition from reduced food and water supplies ,Destruction of vegetation ,Increase in soil Erosion ,Soil Infertility ,Increased susceptibility to natural disasters ,Land Degradation ,Water Pollution ,Extinction of Species ,and loss of Bio </a:t>
            </a:r>
            <a:r>
              <a:rPr lang="en-US" sz="3600" dirty="0" err="1">
                <a:solidFill>
                  <a:schemeClr val="bg1"/>
                </a:solidFill>
              </a:rPr>
              <a:t>Diversity,Increased</a:t>
            </a:r>
            <a:r>
              <a:rPr lang="en-US" sz="3600" dirty="0">
                <a:solidFill>
                  <a:schemeClr val="bg1"/>
                </a:solidFill>
              </a:rPr>
              <a:t> risk of Zoonotic </a:t>
            </a:r>
            <a:r>
              <a:rPr lang="en-US" sz="3600" dirty="0" err="1">
                <a:solidFill>
                  <a:schemeClr val="bg1"/>
                </a:solidFill>
              </a:rPr>
              <a:t>Diseases,such</a:t>
            </a:r>
            <a:r>
              <a:rPr lang="en-US" sz="3600" dirty="0">
                <a:solidFill>
                  <a:schemeClr val="bg1"/>
                </a:solidFill>
              </a:rPr>
              <a:t> as Covid -19…..</a:t>
            </a:r>
            <a:endParaRPr lang="en-IN" sz="3600" dirty="0">
              <a:solidFill>
                <a:schemeClr val="bg1"/>
              </a:solidFill>
            </a:endParaRPr>
          </a:p>
        </p:txBody>
      </p:sp>
    </p:spTree>
    <p:extLst>
      <p:ext uri="{BB962C8B-B14F-4D97-AF65-F5344CB8AC3E}">
        <p14:creationId xmlns:p14="http://schemas.microsoft.com/office/powerpoint/2010/main" val="3360208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2F4AD3-7AEB-6FB7-D5A0-D232F0AA559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7701" y="3015934"/>
            <a:ext cx="4066591" cy="3114675"/>
          </a:xfrm>
          <a:prstGeom prst="rect">
            <a:avLst/>
          </a:prstGeom>
        </p:spPr>
      </p:pic>
      <p:pic>
        <p:nvPicPr>
          <p:cNvPr id="6" name="Picture 5">
            <a:extLst>
              <a:ext uri="{FF2B5EF4-FFF2-40B4-BE49-F238E27FC236}">
                <a16:creationId xmlns:a16="http://schemas.microsoft.com/office/drawing/2014/main" id="{493552C7-B48D-8ED9-8D48-D88D9705635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248444" y="119126"/>
            <a:ext cx="7887285" cy="2845302"/>
          </a:xfrm>
          <a:prstGeom prst="rect">
            <a:avLst/>
          </a:prstGeom>
        </p:spPr>
      </p:pic>
      <p:pic>
        <p:nvPicPr>
          <p:cNvPr id="9" name="Picture 8">
            <a:extLst>
              <a:ext uri="{FF2B5EF4-FFF2-40B4-BE49-F238E27FC236}">
                <a16:creationId xmlns:a16="http://schemas.microsoft.com/office/drawing/2014/main" id="{E6D275A2-364C-E7F3-A824-2450E2D7673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84378" y="119126"/>
            <a:ext cx="3999914" cy="2845302"/>
          </a:xfrm>
          <a:prstGeom prst="rect">
            <a:avLst/>
          </a:prstGeom>
        </p:spPr>
      </p:pic>
      <p:pic>
        <p:nvPicPr>
          <p:cNvPr id="12" name="Picture 11">
            <a:extLst>
              <a:ext uri="{FF2B5EF4-FFF2-40B4-BE49-F238E27FC236}">
                <a16:creationId xmlns:a16="http://schemas.microsoft.com/office/drawing/2014/main" id="{9F3F8198-715E-1D63-19BF-64DB019F1BD1}"/>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248445" y="2981597"/>
            <a:ext cx="7887284" cy="3121168"/>
          </a:xfrm>
          <a:prstGeom prst="rect">
            <a:avLst/>
          </a:prstGeom>
        </p:spPr>
      </p:pic>
      <p:sp>
        <p:nvSpPr>
          <p:cNvPr id="17" name="TextBox 16">
            <a:extLst>
              <a:ext uri="{FF2B5EF4-FFF2-40B4-BE49-F238E27FC236}">
                <a16:creationId xmlns:a16="http://schemas.microsoft.com/office/drawing/2014/main" id="{A9DF8667-88B0-1777-29E9-7F7D82CFEB9A}"/>
              </a:ext>
            </a:extLst>
          </p:cNvPr>
          <p:cNvSpPr txBox="1"/>
          <p:nvPr/>
        </p:nvSpPr>
        <p:spPr>
          <a:xfrm>
            <a:off x="2117658" y="6164947"/>
            <a:ext cx="9254803" cy="707886"/>
          </a:xfrm>
          <a:prstGeom prst="rect">
            <a:avLst/>
          </a:prstGeom>
          <a:noFill/>
        </p:spPr>
        <p:txBody>
          <a:bodyPr wrap="square" rtlCol="0">
            <a:spAutoFit/>
          </a:bodyPr>
          <a:lstStyle/>
          <a:p>
            <a:r>
              <a:rPr lang="en-US" sz="4000" dirty="0"/>
              <a:t>EFFECTS OF DESERTIFICATION</a:t>
            </a:r>
            <a:endParaRPr lang="en-IN" sz="4000" dirty="0"/>
          </a:p>
        </p:txBody>
      </p:sp>
    </p:spTree>
    <p:extLst>
      <p:ext uri="{BB962C8B-B14F-4D97-AF65-F5344CB8AC3E}">
        <p14:creationId xmlns:p14="http://schemas.microsoft.com/office/powerpoint/2010/main" val="2649699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The Tragedy Of Deforestation | Climate Change: The Facts | BBC Earth">
            <a:hlinkClick r:id="" action="ppaction://media"/>
            <a:extLst>
              <a:ext uri="{FF2B5EF4-FFF2-40B4-BE49-F238E27FC236}">
                <a16:creationId xmlns:a16="http://schemas.microsoft.com/office/drawing/2014/main" id="{1F154D83-3348-F107-1DF9-11304F87FD37}"/>
              </a:ext>
            </a:extLst>
          </p:cNvPr>
          <p:cNvPicPr>
            <a:picLocks noRot="1" noChangeAspect="1"/>
          </p:cNvPicPr>
          <p:nvPr>
            <a:videoFile r:link="rId1"/>
          </p:nvPr>
        </p:nvPicPr>
        <p:blipFill>
          <a:blip r:embed="rId3"/>
          <a:stretch>
            <a:fillRect/>
          </a:stretch>
        </p:blipFill>
        <p:spPr>
          <a:xfrm>
            <a:off x="1091682" y="270588"/>
            <a:ext cx="10207691" cy="6092889"/>
          </a:xfrm>
          <a:prstGeom prst="rect">
            <a:avLst/>
          </a:prstGeom>
        </p:spPr>
      </p:pic>
    </p:spTree>
    <p:extLst>
      <p:ext uri="{BB962C8B-B14F-4D97-AF65-F5344CB8AC3E}">
        <p14:creationId xmlns:p14="http://schemas.microsoft.com/office/powerpoint/2010/main" val="221336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E74FA-CBD5-7BEA-6A56-0CAE89C271DE}"/>
              </a:ext>
            </a:extLst>
          </p:cNvPr>
          <p:cNvSpPr>
            <a:spLocks noGrp="1"/>
          </p:cNvSpPr>
          <p:nvPr>
            <p:ph type="title"/>
          </p:nvPr>
        </p:nvSpPr>
        <p:spPr/>
        <p:txBody>
          <a:bodyPr>
            <a:normAutofit/>
          </a:bodyPr>
          <a:lstStyle/>
          <a:p>
            <a:r>
              <a:rPr lang="en-US" sz="4000" dirty="0">
                <a:solidFill>
                  <a:schemeClr val="bg2"/>
                </a:solidFill>
              </a:rPr>
              <a:t>MOVEMENTS RAISED AGAINST DEFORESTATION AND DESERTIFICATION</a:t>
            </a:r>
            <a:endParaRPr lang="en-IN" sz="4000" dirty="0">
              <a:solidFill>
                <a:schemeClr val="bg2"/>
              </a:solidFill>
            </a:endParaRPr>
          </a:p>
        </p:txBody>
      </p:sp>
      <p:graphicFrame>
        <p:nvGraphicFramePr>
          <p:cNvPr id="4" name="Content Placeholder 3">
            <a:extLst>
              <a:ext uri="{FF2B5EF4-FFF2-40B4-BE49-F238E27FC236}">
                <a16:creationId xmlns:a16="http://schemas.microsoft.com/office/drawing/2014/main" id="{31F89A01-F27D-0A40-9074-5F65860DC285}"/>
              </a:ext>
            </a:extLst>
          </p:cNvPr>
          <p:cNvGraphicFramePr>
            <a:graphicFrameLocks noGrp="1"/>
          </p:cNvGraphicFramePr>
          <p:nvPr>
            <p:ph idx="1"/>
            <p:extLst>
              <p:ext uri="{D42A27DB-BD31-4B8C-83A1-F6EECF244321}">
                <p14:modId xmlns:p14="http://schemas.microsoft.com/office/powerpoint/2010/main" val="1674077359"/>
              </p:ext>
            </p:extLst>
          </p:nvPr>
        </p:nvGraphicFramePr>
        <p:xfrm>
          <a:off x="740197" y="2388636"/>
          <a:ext cx="9906000" cy="340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65ECFD06-1BB7-873C-9B0C-55877E45289D}"/>
              </a:ext>
            </a:extLst>
          </p:cNvPr>
          <p:cNvGraphicFramePr/>
          <p:nvPr>
            <p:extLst>
              <p:ext uri="{D42A27DB-BD31-4B8C-83A1-F6EECF244321}">
                <p14:modId xmlns:p14="http://schemas.microsoft.com/office/powerpoint/2010/main" val="73135278"/>
              </p:ext>
            </p:extLst>
          </p:nvPr>
        </p:nvGraphicFramePr>
        <p:xfrm>
          <a:off x="1082838" y="2149754"/>
          <a:ext cx="9220718" cy="38803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Picture 6">
            <a:extLst>
              <a:ext uri="{FF2B5EF4-FFF2-40B4-BE49-F238E27FC236}">
                <a16:creationId xmlns:a16="http://schemas.microsoft.com/office/drawing/2014/main" id="{6CC890C5-7F70-AE76-4279-E779415C8F2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41413" y="2285048"/>
            <a:ext cx="1865635" cy="11439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90AF79D9-77D3-5219-D843-6B247127E7F1}"/>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1141413" y="3520166"/>
            <a:ext cx="1937689" cy="1245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8D85820B-B8B5-D5F0-0C4F-BEF68EFC616C}"/>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1159425" y="4856882"/>
            <a:ext cx="1901663" cy="11731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97238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BB21C-1038-B541-AE71-467860A1D174}"/>
              </a:ext>
            </a:extLst>
          </p:cNvPr>
          <p:cNvSpPr>
            <a:spLocks noGrp="1"/>
          </p:cNvSpPr>
          <p:nvPr>
            <p:ph type="title"/>
          </p:nvPr>
        </p:nvSpPr>
        <p:spPr/>
        <p:txBody>
          <a:bodyPr>
            <a:normAutofit/>
          </a:bodyPr>
          <a:lstStyle/>
          <a:p>
            <a:r>
              <a:rPr lang="en-US" sz="4000" dirty="0">
                <a:solidFill>
                  <a:schemeClr val="bg2"/>
                </a:solidFill>
              </a:rPr>
              <a:t>FACTS OF DEFORESTATION AND DESERTIFICATION</a:t>
            </a:r>
            <a:endParaRPr lang="en-IN" sz="4000" dirty="0">
              <a:solidFill>
                <a:schemeClr val="bg2"/>
              </a:solidFill>
            </a:endParaRPr>
          </a:p>
        </p:txBody>
      </p:sp>
      <p:sp>
        <p:nvSpPr>
          <p:cNvPr id="3" name="Content Placeholder 2">
            <a:extLst>
              <a:ext uri="{FF2B5EF4-FFF2-40B4-BE49-F238E27FC236}">
                <a16:creationId xmlns:a16="http://schemas.microsoft.com/office/drawing/2014/main" id="{039CC84C-1444-568E-120E-58CCC84E0A95}"/>
              </a:ext>
            </a:extLst>
          </p:cNvPr>
          <p:cNvSpPr>
            <a:spLocks noGrp="1"/>
          </p:cNvSpPr>
          <p:nvPr>
            <p:ph idx="1"/>
          </p:nvPr>
        </p:nvSpPr>
        <p:spPr>
          <a:xfrm>
            <a:off x="1141412" y="2249487"/>
            <a:ext cx="9905999" cy="4468554"/>
          </a:xfrm>
        </p:spPr>
        <p:txBody>
          <a:bodyPr>
            <a:normAutofit fontScale="92500" lnSpcReduction="10000"/>
          </a:bodyPr>
          <a:lstStyle/>
          <a:p>
            <a:pPr>
              <a:buFont typeface="Wingdings" panose="05000000000000000000" pitchFamily="2" charset="2"/>
              <a:buChar char="Ø"/>
            </a:pPr>
            <a:r>
              <a:rPr lang="en-US" sz="3200" dirty="0">
                <a:solidFill>
                  <a:schemeClr val="bg1"/>
                </a:solidFill>
              </a:rPr>
              <a:t>SAALUMARADA THIMMAKKA ,an environmentalist from the state of Karnataka ,and </a:t>
            </a:r>
            <a:r>
              <a:rPr lang="en-US" sz="3200" dirty="0" err="1">
                <a:solidFill>
                  <a:schemeClr val="bg1"/>
                </a:solidFill>
              </a:rPr>
              <a:t>Moirangetham</a:t>
            </a:r>
            <a:r>
              <a:rPr lang="en-US" sz="3200" dirty="0">
                <a:solidFill>
                  <a:schemeClr val="bg1"/>
                </a:solidFill>
              </a:rPr>
              <a:t> </a:t>
            </a:r>
            <a:r>
              <a:rPr lang="en-US" sz="3200" dirty="0" err="1">
                <a:solidFill>
                  <a:schemeClr val="bg1"/>
                </a:solidFill>
              </a:rPr>
              <a:t>Loiya</a:t>
            </a:r>
            <a:r>
              <a:rPr lang="en-US" sz="3200" dirty="0">
                <a:solidFill>
                  <a:schemeClr val="bg1"/>
                </a:solidFill>
              </a:rPr>
              <a:t> from Manipur have contributed to control deforestation in our country.</a:t>
            </a:r>
          </a:p>
          <a:p>
            <a:pPr>
              <a:buFont typeface="Wingdings" panose="05000000000000000000" pitchFamily="2" charset="2"/>
              <a:buChar char="Ø"/>
            </a:pPr>
            <a:r>
              <a:rPr lang="en-US" sz="3200" dirty="0">
                <a:solidFill>
                  <a:schemeClr val="bg1"/>
                </a:solidFill>
              </a:rPr>
              <a:t>CARGILL ,BLACKROCK ,WILMER INTERNATIONAL LIMITED ,WALMART ,JBS ,IKEA ,KORINDO GROUP PT ,YAKULT HONSHA CO.LTD ,STARBUCKS ,McDonald’s ,YUM! BRANDS ,PROCTER &amp;GAMBLE(P&amp;G) ,AHOLD DELHAIZE are the major companies responsible for Deforestation.</a:t>
            </a:r>
          </a:p>
          <a:p>
            <a:pPr marL="0" indent="0">
              <a:buNone/>
            </a:pPr>
            <a:endParaRPr lang="en-IN" sz="3200" dirty="0">
              <a:solidFill>
                <a:schemeClr val="bg1"/>
              </a:solidFill>
            </a:endParaRPr>
          </a:p>
        </p:txBody>
      </p:sp>
    </p:spTree>
    <p:extLst>
      <p:ext uri="{BB962C8B-B14F-4D97-AF65-F5344CB8AC3E}">
        <p14:creationId xmlns:p14="http://schemas.microsoft.com/office/powerpoint/2010/main" val="827582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0640C0-8C13-2A4C-5F1A-A9070F2683F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87857" y="1678508"/>
            <a:ext cx="6223278" cy="5207483"/>
          </a:xfrm>
          <a:prstGeom prst="rect">
            <a:avLst/>
          </a:prstGeom>
        </p:spPr>
      </p:pic>
      <p:pic>
        <p:nvPicPr>
          <p:cNvPr id="7" name="Picture 6">
            <a:extLst>
              <a:ext uri="{FF2B5EF4-FFF2-40B4-BE49-F238E27FC236}">
                <a16:creationId xmlns:a16="http://schemas.microsoft.com/office/drawing/2014/main" id="{DA0004CE-A7CC-CB65-EA57-9BC2393A2D4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42413" y="1650516"/>
            <a:ext cx="5887857" cy="5207483"/>
          </a:xfrm>
          <a:prstGeom prst="rect">
            <a:avLst/>
          </a:prstGeom>
        </p:spPr>
      </p:pic>
      <p:sp>
        <p:nvSpPr>
          <p:cNvPr id="13" name="TextBox 12">
            <a:extLst>
              <a:ext uri="{FF2B5EF4-FFF2-40B4-BE49-F238E27FC236}">
                <a16:creationId xmlns:a16="http://schemas.microsoft.com/office/drawing/2014/main" id="{9DB76FA2-B12B-D55D-22A2-5E38814D2610}"/>
              </a:ext>
            </a:extLst>
          </p:cNvPr>
          <p:cNvSpPr txBox="1"/>
          <p:nvPr/>
        </p:nvSpPr>
        <p:spPr>
          <a:xfrm>
            <a:off x="1471126" y="188615"/>
            <a:ext cx="9445690" cy="1200329"/>
          </a:xfrm>
          <a:prstGeom prst="rect">
            <a:avLst/>
          </a:prstGeom>
          <a:noFill/>
        </p:spPr>
        <p:txBody>
          <a:bodyPr wrap="square" rtlCol="0">
            <a:spAutoFit/>
          </a:bodyPr>
          <a:lstStyle/>
          <a:p>
            <a:r>
              <a:rPr lang="en-US" sz="3600" dirty="0">
                <a:solidFill>
                  <a:schemeClr val="bg2"/>
                </a:solidFill>
              </a:rPr>
              <a:t>NORWAY IS THE FIRST COUNTRY TO BAN DEFORESTATION</a:t>
            </a:r>
            <a:endParaRPr lang="en-IN" sz="3600" dirty="0">
              <a:solidFill>
                <a:schemeClr val="bg2"/>
              </a:solidFill>
            </a:endParaRPr>
          </a:p>
        </p:txBody>
      </p:sp>
    </p:spTree>
    <p:extLst>
      <p:ext uri="{BB962C8B-B14F-4D97-AF65-F5344CB8AC3E}">
        <p14:creationId xmlns:p14="http://schemas.microsoft.com/office/powerpoint/2010/main" val="3190938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09B67-0F1A-EBAA-DD94-E44B149F52F3}"/>
              </a:ext>
            </a:extLst>
          </p:cNvPr>
          <p:cNvSpPr>
            <a:spLocks noGrp="1"/>
          </p:cNvSpPr>
          <p:nvPr>
            <p:ph type="title"/>
          </p:nvPr>
        </p:nvSpPr>
        <p:spPr/>
        <p:txBody>
          <a:bodyPr>
            <a:normAutofit/>
          </a:bodyPr>
          <a:lstStyle/>
          <a:p>
            <a:r>
              <a:rPr lang="en-US" sz="4000" dirty="0">
                <a:solidFill>
                  <a:schemeClr val="bg2"/>
                </a:solidFill>
              </a:rPr>
              <a:t>PREVENTIVE MEASURES AGAINST DEFORESTATION AND DESERTIFICATION</a:t>
            </a:r>
            <a:endParaRPr lang="en-IN" sz="4000" dirty="0">
              <a:solidFill>
                <a:schemeClr val="bg2"/>
              </a:solidFill>
            </a:endParaRPr>
          </a:p>
        </p:txBody>
      </p:sp>
      <p:sp>
        <p:nvSpPr>
          <p:cNvPr id="3" name="Content Placeholder 2">
            <a:extLst>
              <a:ext uri="{FF2B5EF4-FFF2-40B4-BE49-F238E27FC236}">
                <a16:creationId xmlns:a16="http://schemas.microsoft.com/office/drawing/2014/main" id="{B802AAFF-47D0-5369-F0D2-DCD828E54C08}"/>
              </a:ext>
            </a:extLst>
          </p:cNvPr>
          <p:cNvSpPr>
            <a:spLocks noGrp="1"/>
          </p:cNvSpPr>
          <p:nvPr>
            <p:ph idx="1"/>
          </p:nvPr>
        </p:nvSpPr>
        <p:spPr/>
        <p:txBody>
          <a:bodyPr>
            <a:normAutofit fontScale="92500"/>
          </a:bodyPr>
          <a:lstStyle/>
          <a:p>
            <a:pPr>
              <a:buFont typeface="Wingdings" panose="05000000000000000000" pitchFamily="2" charset="2"/>
              <a:buChar char="Ø"/>
            </a:pPr>
            <a:r>
              <a:rPr lang="en-US" sz="3200" dirty="0">
                <a:solidFill>
                  <a:schemeClr val="bg1"/>
                </a:solidFill>
              </a:rPr>
              <a:t>Plant a tree ,Use less paper ,Recycle paper and cardboard ,Use recycled products ,Buy only Sustainable wood products ,Don’t buy products containing palm oil ,Do not burn fire wood Excessively.</a:t>
            </a:r>
          </a:p>
          <a:p>
            <a:pPr>
              <a:buFont typeface="Wingdings" panose="05000000000000000000" pitchFamily="2" charset="2"/>
              <a:buChar char="Ø"/>
            </a:pPr>
            <a:r>
              <a:rPr lang="en-US" sz="3200" dirty="0">
                <a:solidFill>
                  <a:schemeClr val="bg1"/>
                </a:solidFill>
              </a:rPr>
              <a:t>Get educated ,spread the Word ,Join the Movement ,proper Utilization of forest resources ,Choose products that give back.</a:t>
            </a:r>
            <a:endParaRPr lang="en-IN" sz="3200" dirty="0">
              <a:solidFill>
                <a:schemeClr val="bg1"/>
              </a:solidFill>
            </a:endParaRPr>
          </a:p>
        </p:txBody>
      </p:sp>
    </p:spTree>
    <p:extLst>
      <p:ext uri="{BB962C8B-B14F-4D97-AF65-F5344CB8AC3E}">
        <p14:creationId xmlns:p14="http://schemas.microsoft.com/office/powerpoint/2010/main" val="2372255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AD578B-D20E-4423-4559-18D4348047B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430" y="-9613"/>
            <a:ext cx="4679519" cy="4107407"/>
          </a:xfrm>
          <a:prstGeom prst="rect">
            <a:avLst/>
          </a:prstGeom>
        </p:spPr>
      </p:pic>
      <p:pic>
        <p:nvPicPr>
          <p:cNvPr id="13" name="Picture 12">
            <a:extLst>
              <a:ext uri="{FF2B5EF4-FFF2-40B4-BE49-F238E27FC236}">
                <a16:creationId xmlns:a16="http://schemas.microsoft.com/office/drawing/2014/main" id="{790AEB48-C4A8-F29D-3D18-A6E989F7B71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608335" y="0"/>
            <a:ext cx="3583665" cy="4097794"/>
          </a:xfrm>
          <a:prstGeom prst="rect">
            <a:avLst/>
          </a:prstGeom>
        </p:spPr>
      </p:pic>
      <p:sp>
        <p:nvSpPr>
          <p:cNvPr id="14" name="TextBox 13">
            <a:extLst>
              <a:ext uri="{FF2B5EF4-FFF2-40B4-BE49-F238E27FC236}">
                <a16:creationId xmlns:a16="http://schemas.microsoft.com/office/drawing/2014/main" id="{D73F94B2-41F6-F204-6496-D71612862E76}"/>
              </a:ext>
            </a:extLst>
          </p:cNvPr>
          <p:cNvSpPr txBox="1"/>
          <p:nvPr/>
        </p:nvSpPr>
        <p:spPr>
          <a:xfrm>
            <a:off x="6896813" y="3096959"/>
            <a:ext cx="1711523" cy="369332"/>
          </a:xfrm>
          <a:prstGeom prst="rect">
            <a:avLst/>
          </a:prstGeom>
          <a:noFill/>
        </p:spPr>
        <p:txBody>
          <a:bodyPr wrap="square" rtlCol="0">
            <a:spAutoFit/>
          </a:bodyPr>
          <a:lstStyle/>
          <a:p>
            <a:r>
              <a:rPr lang="en-IN" sz="900">
                <a:hlinkClick r:id="rId5" tooltip="https://internationaljournalofresearch.com/2018/01/29/environmental-awareness-among-school-students-a-case-study-of-prevention-and-basic-awareness-of-deforestation/"/>
              </a:rPr>
              <a:t>This Photo</a:t>
            </a:r>
            <a:r>
              <a:rPr lang="en-IN" sz="900"/>
              <a:t> by Unknown Author is licensed under </a:t>
            </a:r>
            <a:r>
              <a:rPr lang="en-IN" sz="900">
                <a:hlinkClick r:id="rId6" tooltip="https://creativecommons.org/licenses/by-nc-nd/3.0/"/>
              </a:rPr>
              <a:t>CC BY-NC-ND</a:t>
            </a:r>
            <a:endParaRPr lang="en-IN" sz="900"/>
          </a:p>
        </p:txBody>
      </p:sp>
      <p:pic>
        <p:nvPicPr>
          <p:cNvPr id="16" name="Picture 15">
            <a:extLst>
              <a:ext uri="{FF2B5EF4-FFF2-40B4-BE49-F238E27FC236}">
                <a16:creationId xmlns:a16="http://schemas.microsoft.com/office/drawing/2014/main" id="{5825C217-FF74-DEB0-95D7-320ED88C2578}"/>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679518" y="0"/>
            <a:ext cx="3928817" cy="4097794"/>
          </a:xfrm>
          <a:prstGeom prst="rect">
            <a:avLst/>
          </a:prstGeom>
        </p:spPr>
      </p:pic>
      <p:pic>
        <p:nvPicPr>
          <p:cNvPr id="19" name="Picture 18">
            <a:extLst>
              <a:ext uri="{FF2B5EF4-FFF2-40B4-BE49-F238E27FC236}">
                <a16:creationId xmlns:a16="http://schemas.microsoft.com/office/drawing/2014/main" id="{EDB04239-94D8-3C27-ABFC-AFD4A45695FA}"/>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179425" y="4085150"/>
            <a:ext cx="5012575" cy="2750593"/>
          </a:xfrm>
          <a:prstGeom prst="rect">
            <a:avLst/>
          </a:prstGeom>
        </p:spPr>
      </p:pic>
      <p:sp>
        <p:nvSpPr>
          <p:cNvPr id="20" name="TextBox 19">
            <a:extLst>
              <a:ext uri="{FF2B5EF4-FFF2-40B4-BE49-F238E27FC236}">
                <a16:creationId xmlns:a16="http://schemas.microsoft.com/office/drawing/2014/main" id="{5F890651-4C9D-10FB-AF8B-C6F9D85FFB4C}"/>
              </a:ext>
            </a:extLst>
          </p:cNvPr>
          <p:cNvSpPr txBox="1"/>
          <p:nvPr/>
        </p:nvSpPr>
        <p:spPr>
          <a:xfrm>
            <a:off x="1524000" y="6835743"/>
            <a:ext cx="9144000" cy="230832"/>
          </a:xfrm>
          <a:prstGeom prst="rect">
            <a:avLst/>
          </a:prstGeom>
          <a:noFill/>
        </p:spPr>
        <p:txBody>
          <a:bodyPr wrap="square" rtlCol="0">
            <a:spAutoFit/>
          </a:bodyPr>
          <a:lstStyle/>
          <a:p>
            <a:r>
              <a:rPr lang="en-IN" sz="900">
                <a:hlinkClick r:id="rId10" tooltip="https://towardsustainabilitywiththreekids.blogspot.com/2011/08/national-tree-day-planting-missed.html"/>
              </a:rPr>
              <a:t>This Photo</a:t>
            </a:r>
            <a:r>
              <a:rPr lang="en-IN" sz="900"/>
              <a:t> by Unknown Author is licensed under </a:t>
            </a:r>
            <a:r>
              <a:rPr lang="en-IN" sz="900">
                <a:hlinkClick r:id="rId6" tooltip="https://creativecommons.org/licenses/by-nc-nd/3.0/"/>
              </a:rPr>
              <a:t>CC BY-NC-ND</a:t>
            </a:r>
            <a:endParaRPr lang="en-IN" sz="900"/>
          </a:p>
        </p:txBody>
      </p:sp>
      <p:pic>
        <p:nvPicPr>
          <p:cNvPr id="22" name="Picture 21">
            <a:extLst>
              <a:ext uri="{FF2B5EF4-FFF2-40B4-BE49-F238E27FC236}">
                <a16:creationId xmlns:a16="http://schemas.microsoft.com/office/drawing/2014/main" id="{6C09FAF0-6D24-8FDA-2045-464CFB86478D}"/>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23940" y="4107407"/>
            <a:ext cx="7119451" cy="2728336"/>
          </a:xfrm>
          <a:prstGeom prst="rect">
            <a:avLst/>
          </a:prstGeom>
        </p:spPr>
      </p:pic>
    </p:spTree>
    <p:extLst>
      <p:ext uri="{BB962C8B-B14F-4D97-AF65-F5344CB8AC3E}">
        <p14:creationId xmlns:p14="http://schemas.microsoft.com/office/powerpoint/2010/main" val="4119251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FB7A06-F30D-99D8-967B-51715218DFD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47665" y="246872"/>
            <a:ext cx="10021078" cy="2781300"/>
          </a:xfrm>
          <a:prstGeom prst="rect">
            <a:avLst/>
          </a:prstGeom>
        </p:spPr>
      </p:pic>
      <p:pic>
        <p:nvPicPr>
          <p:cNvPr id="8" name="Picture 7">
            <a:extLst>
              <a:ext uri="{FF2B5EF4-FFF2-40B4-BE49-F238E27FC236}">
                <a16:creationId xmlns:a16="http://schemas.microsoft.com/office/drawing/2014/main" id="{5281BBE0-FEF8-E59F-9C10-638CCB139A1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47665" y="3184265"/>
            <a:ext cx="10093121" cy="3620278"/>
          </a:xfrm>
          <a:prstGeom prst="rect">
            <a:avLst/>
          </a:prstGeom>
        </p:spPr>
      </p:pic>
      <p:sp>
        <p:nvSpPr>
          <p:cNvPr id="9" name="TextBox 8">
            <a:extLst>
              <a:ext uri="{FF2B5EF4-FFF2-40B4-BE49-F238E27FC236}">
                <a16:creationId xmlns:a16="http://schemas.microsoft.com/office/drawing/2014/main" id="{CB9D905C-9D86-1483-AE65-4125F8F9DD42}"/>
              </a:ext>
            </a:extLst>
          </p:cNvPr>
          <p:cNvSpPr txBox="1"/>
          <p:nvPr/>
        </p:nvSpPr>
        <p:spPr>
          <a:xfrm>
            <a:off x="951214" y="6858000"/>
            <a:ext cx="10289572" cy="230832"/>
          </a:xfrm>
          <a:prstGeom prst="rect">
            <a:avLst/>
          </a:prstGeom>
          <a:noFill/>
        </p:spPr>
        <p:txBody>
          <a:bodyPr wrap="square" rtlCol="0">
            <a:spAutoFit/>
          </a:bodyPr>
          <a:lstStyle/>
          <a:p>
            <a:r>
              <a:rPr lang="en-IN" sz="900">
                <a:hlinkClick r:id="rId5" tooltip="https://www.wired.it/attualita/ambiente/2019/09/19/sciopero-globale-clima-potrebbe-cambiare-cose/"/>
              </a:rPr>
              <a:t>This Photo</a:t>
            </a:r>
            <a:r>
              <a:rPr lang="en-IN" sz="900"/>
              <a:t> by Unknown Author is licensed under </a:t>
            </a:r>
            <a:r>
              <a:rPr lang="en-IN" sz="900">
                <a:hlinkClick r:id="rId6" tooltip="https://creativecommons.org/licenses/by-nc-nd/3.0/"/>
              </a:rPr>
              <a:t>CC BY-NC-ND</a:t>
            </a:r>
            <a:endParaRPr lang="en-IN" sz="900"/>
          </a:p>
        </p:txBody>
      </p:sp>
    </p:spTree>
    <p:extLst>
      <p:ext uri="{BB962C8B-B14F-4D97-AF65-F5344CB8AC3E}">
        <p14:creationId xmlns:p14="http://schemas.microsoft.com/office/powerpoint/2010/main" val="3295602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1D1DF92-52CE-7A53-6FDE-2734E32BEB4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574296" y="183092"/>
            <a:ext cx="6008915" cy="4429709"/>
          </a:xfrm>
          <a:prstGeom prst="rect">
            <a:avLst/>
          </a:prstGeom>
        </p:spPr>
      </p:pic>
      <p:sp>
        <p:nvSpPr>
          <p:cNvPr id="13" name="TextBox 12">
            <a:extLst>
              <a:ext uri="{FF2B5EF4-FFF2-40B4-BE49-F238E27FC236}">
                <a16:creationId xmlns:a16="http://schemas.microsoft.com/office/drawing/2014/main" id="{DA142CDE-BA42-79DA-9CE2-FDB29780E7C2}"/>
              </a:ext>
            </a:extLst>
          </p:cNvPr>
          <p:cNvSpPr txBox="1"/>
          <p:nvPr/>
        </p:nvSpPr>
        <p:spPr>
          <a:xfrm>
            <a:off x="969640" y="4785731"/>
            <a:ext cx="7151914" cy="1754326"/>
          </a:xfrm>
          <a:prstGeom prst="rect">
            <a:avLst/>
          </a:prstGeom>
          <a:noFill/>
        </p:spPr>
        <p:txBody>
          <a:bodyPr wrap="square" rtlCol="0">
            <a:spAutoFit/>
          </a:bodyPr>
          <a:lstStyle/>
          <a:p>
            <a:r>
              <a:rPr lang="en-US" sz="3600">
                <a:solidFill>
                  <a:schemeClr val="bg1"/>
                </a:solidFill>
              </a:rPr>
              <a:t>EVERYTHING  IS IN YOUR HANDS. </a:t>
            </a:r>
            <a:r>
              <a:rPr lang="en-US" sz="3600" dirty="0">
                <a:solidFill>
                  <a:schemeClr val="bg1"/>
                </a:solidFill>
              </a:rPr>
              <a:t>CHANGE YOUR MIND ,TUNE YOUR BRAIN…. </a:t>
            </a:r>
            <a:endParaRPr lang="en-IN" sz="3600" dirty="0">
              <a:solidFill>
                <a:schemeClr val="bg1"/>
              </a:solidFill>
            </a:endParaRPr>
          </a:p>
        </p:txBody>
      </p:sp>
      <p:sp>
        <p:nvSpPr>
          <p:cNvPr id="14" name="TextBox 13">
            <a:extLst>
              <a:ext uri="{FF2B5EF4-FFF2-40B4-BE49-F238E27FC236}">
                <a16:creationId xmlns:a16="http://schemas.microsoft.com/office/drawing/2014/main" id="{36ED1B32-58F5-8849-9014-F376585D7889}"/>
              </a:ext>
            </a:extLst>
          </p:cNvPr>
          <p:cNvSpPr txBox="1"/>
          <p:nvPr/>
        </p:nvSpPr>
        <p:spPr>
          <a:xfrm>
            <a:off x="2932143" y="6156659"/>
            <a:ext cx="3830217" cy="707886"/>
          </a:xfrm>
          <a:prstGeom prst="rect">
            <a:avLst/>
          </a:prstGeom>
          <a:noFill/>
          <a:ln>
            <a:solidFill>
              <a:schemeClr val="bg1"/>
            </a:solidFill>
          </a:ln>
        </p:spPr>
        <p:txBody>
          <a:bodyPr wrap="square" rtlCol="0">
            <a:spAutoFit/>
          </a:bodyPr>
          <a:lstStyle/>
          <a:p>
            <a:r>
              <a:rPr lang="en-US" sz="4000" dirty="0">
                <a:solidFill>
                  <a:schemeClr val="bg1"/>
                </a:solidFill>
              </a:rPr>
              <a:t>THANK YOU</a:t>
            </a:r>
            <a:endParaRPr lang="en-IN" sz="4000" dirty="0">
              <a:solidFill>
                <a:schemeClr val="bg1"/>
              </a:solidFill>
            </a:endParaRPr>
          </a:p>
        </p:txBody>
      </p:sp>
      <p:pic>
        <p:nvPicPr>
          <p:cNvPr id="17" name="Graphic 16" descr="Head with gears with solid fill">
            <a:extLst>
              <a:ext uri="{FF2B5EF4-FFF2-40B4-BE49-F238E27FC236}">
                <a16:creationId xmlns:a16="http://schemas.microsoft.com/office/drawing/2014/main" id="{7BC6112F-0807-F456-76B6-BA8F32F7C5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07154" y="4566759"/>
            <a:ext cx="914400" cy="914400"/>
          </a:xfrm>
          <a:prstGeom prst="rect">
            <a:avLst/>
          </a:prstGeom>
        </p:spPr>
      </p:pic>
      <p:pic>
        <p:nvPicPr>
          <p:cNvPr id="19" name="Graphic 18" descr="Leaf with solid fill">
            <a:extLst>
              <a:ext uri="{FF2B5EF4-FFF2-40B4-BE49-F238E27FC236}">
                <a16:creationId xmlns:a16="http://schemas.microsoft.com/office/drawing/2014/main" id="{AD13D487-1E6D-6A86-5F0C-FA329537BA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6082857"/>
            <a:ext cx="914400" cy="914400"/>
          </a:xfrm>
          <a:prstGeom prst="rect">
            <a:avLst/>
          </a:prstGeom>
        </p:spPr>
      </p:pic>
      <p:pic>
        <p:nvPicPr>
          <p:cNvPr id="21" name="Picture 20">
            <a:extLst>
              <a:ext uri="{FF2B5EF4-FFF2-40B4-BE49-F238E27FC236}">
                <a16:creationId xmlns:a16="http://schemas.microsoft.com/office/drawing/2014/main" id="{B303015B-E35C-A43A-2624-1A3F7D36E4FA}"/>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89249" y="143438"/>
            <a:ext cx="5014360" cy="4469363"/>
          </a:xfrm>
          <a:prstGeom prst="rect">
            <a:avLst/>
          </a:prstGeom>
        </p:spPr>
      </p:pic>
      <p:sp>
        <p:nvSpPr>
          <p:cNvPr id="22" name="TextBox 21">
            <a:extLst>
              <a:ext uri="{FF2B5EF4-FFF2-40B4-BE49-F238E27FC236}">
                <a16:creationId xmlns:a16="http://schemas.microsoft.com/office/drawing/2014/main" id="{9E957679-085C-90B4-FF88-2E019694BDC3}"/>
              </a:ext>
            </a:extLst>
          </p:cNvPr>
          <p:cNvSpPr txBox="1"/>
          <p:nvPr/>
        </p:nvSpPr>
        <p:spPr>
          <a:xfrm>
            <a:off x="0" y="6858000"/>
            <a:ext cx="12192000" cy="230832"/>
          </a:xfrm>
          <a:prstGeom prst="rect">
            <a:avLst/>
          </a:prstGeom>
          <a:noFill/>
        </p:spPr>
        <p:txBody>
          <a:bodyPr wrap="square" rtlCol="0">
            <a:spAutoFit/>
          </a:bodyPr>
          <a:lstStyle/>
          <a:p>
            <a:r>
              <a:rPr lang="en-IN" sz="900">
                <a:hlinkClick r:id="rId9" tooltip="https://www.peoplematters.in/article/hiring/eight-health-tech-hiring-trends-for-2020-24297"/>
              </a:rPr>
              <a:t>This Photo</a:t>
            </a:r>
            <a:r>
              <a:rPr lang="en-IN" sz="900"/>
              <a:t> by Unknown Author is licensed under </a:t>
            </a:r>
            <a:r>
              <a:rPr lang="en-IN" sz="900">
                <a:hlinkClick r:id="rId10" tooltip="https://creativecommons.org/licenses/by-nc-sa/3.0/"/>
              </a:rPr>
              <a:t>CC BY-SA-NC</a:t>
            </a:r>
            <a:endParaRPr lang="en-IN" sz="900"/>
          </a:p>
        </p:txBody>
      </p:sp>
    </p:spTree>
    <p:extLst>
      <p:ext uri="{BB962C8B-B14F-4D97-AF65-F5344CB8AC3E}">
        <p14:creationId xmlns:p14="http://schemas.microsoft.com/office/powerpoint/2010/main" val="1495589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CDCF82-E1DA-904D-19C9-A6520F52AE8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81811" y="3042718"/>
            <a:ext cx="5891133" cy="3695314"/>
          </a:xfrm>
          <a:prstGeom prst="rect">
            <a:avLst/>
          </a:prstGeom>
        </p:spPr>
      </p:pic>
      <p:sp>
        <p:nvSpPr>
          <p:cNvPr id="4" name="TextBox 3">
            <a:extLst>
              <a:ext uri="{FF2B5EF4-FFF2-40B4-BE49-F238E27FC236}">
                <a16:creationId xmlns:a16="http://schemas.microsoft.com/office/drawing/2014/main" id="{F4DB99B2-0EF6-E92C-D29D-F5EE470B1AE5}"/>
              </a:ext>
            </a:extLst>
          </p:cNvPr>
          <p:cNvSpPr txBox="1"/>
          <p:nvPr/>
        </p:nvSpPr>
        <p:spPr>
          <a:xfrm>
            <a:off x="5459254" y="6807200"/>
            <a:ext cx="8774935" cy="230832"/>
          </a:xfrm>
          <a:prstGeom prst="rect">
            <a:avLst/>
          </a:prstGeom>
          <a:noFill/>
        </p:spPr>
        <p:txBody>
          <a:bodyPr wrap="square" rtlCol="0">
            <a:spAutoFit/>
          </a:bodyPr>
          <a:lstStyle/>
          <a:p>
            <a:r>
              <a:rPr lang="en-IN" sz="900">
                <a:hlinkClick r:id="rId3" tooltip="http://www.flickr.com/photos/endymion120/8608957844/"/>
              </a:rPr>
              <a:t>This Photo</a:t>
            </a:r>
            <a:r>
              <a:rPr lang="en-IN" sz="900"/>
              <a:t> by Unknown Author is licensed under </a:t>
            </a:r>
            <a:r>
              <a:rPr lang="en-IN" sz="900">
                <a:hlinkClick r:id="rId4" tooltip="https://creativecommons.org/licenses/by/3.0/"/>
              </a:rPr>
              <a:t>CC BY</a:t>
            </a:r>
            <a:endParaRPr lang="en-IN" sz="900"/>
          </a:p>
        </p:txBody>
      </p:sp>
      <p:pic>
        <p:nvPicPr>
          <p:cNvPr id="6" name="Picture 5">
            <a:extLst>
              <a:ext uri="{FF2B5EF4-FFF2-40B4-BE49-F238E27FC236}">
                <a16:creationId xmlns:a16="http://schemas.microsoft.com/office/drawing/2014/main" id="{C305F743-DDFA-2277-240D-21FAFFE9536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48507" y="3042718"/>
            <a:ext cx="5310747" cy="3673042"/>
          </a:xfrm>
          <a:prstGeom prst="rect">
            <a:avLst/>
          </a:prstGeom>
        </p:spPr>
      </p:pic>
      <p:sp>
        <p:nvSpPr>
          <p:cNvPr id="7" name="TextBox 6">
            <a:extLst>
              <a:ext uri="{FF2B5EF4-FFF2-40B4-BE49-F238E27FC236}">
                <a16:creationId xmlns:a16="http://schemas.microsoft.com/office/drawing/2014/main" id="{CF13C87B-E4AC-F6A4-B7DA-7CFD0B09792C}"/>
              </a:ext>
            </a:extLst>
          </p:cNvPr>
          <p:cNvSpPr txBox="1"/>
          <p:nvPr/>
        </p:nvSpPr>
        <p:spPr>
          <a:xfrm>
            <a:off x="5796000" y="6780987"/>
            <a:ext cx="8324000" cy="230832"/>
          </a:xfrm>
          <a:prstGeom prst="rect">
            <a:avLst/>
          </a:prstGeom>
          <a:noFill/>
        </p:spPr>
        <p:txBody>
          <a:bodyPr wrap="square" rtlCol="0">
            <a:spAutoFit/>
          </a:bodyPr>
          <a:lstStyle/>
          <a:p>
            <a:r>
              <a:rPr lang="en-IN" sz="900" dirty="0">
                <a:hlinkClick r:id="rId6" tooltip="https://www.flickr.com/photos/54962713@N07/5687561815"/>
              </a:rPr>
              <a:t>This Photo</a:t>
            </a:r>
            <a:r>
              <a:rPr lang="en-IN" sz="900" dirty="0"/>
              <a:t> by Unknown Author is licensed under </a:t>
            </a:r>
            <a:r>
              <a:rPr lang="en-IN" sz="900" dirty="0">
                <a:hlinkClick r:id="rId7" tooltip="https://creativecommons.org/licenses/by-sa/3.0/"/>
              </a:rPr>
              <a:t>CC BY-SA</a:t>
            </a:r>
            <a:endParaRPr lang="en-IN" sz="900" dirty="0"/>
          </a:p>
        </p:txBody>
      </p:sp>
      <p:pic>
        <p:nvPicPr>
          <p:cNvPr id="9" name="Picture 8">
            <a:extLst>
              <a:ext uri="{FF2B5EF4-FFF2-40B4-BE49-F238E27FC236}">
                <a16:creationId xmlns:a16="http://schemas.microsoft.com/office/drawing/2014/main" id="{9944B7D5-268D-9EBD-BD55-DD73DCFE3B19}"/>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681811" y="59843"/>
            <a:ext cx="5565309" cy="2873219"/>
          </a:xfrm>
          <a:prstGeom prst="rect">
            <a:avLst/>
          </a:prstGeom>
        </p:spPr>
      </p:pic>
      <p:pic>
        <p:nvPicPr>
          <p:cNvPr id="12" name="Picture 11">
            <a:extLst>
              <a:ext uri="{FF2B5EF4-FFF2-40B4-BE49-F238E27FC236}">
                <a16:creationId xmlns:a16="http://schemas.microsoft.com/office/drawing/2014/main" id="{14DC378F-5198-267A-4E4C-2383ECF9D8A8}"/>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92307" y="59843"/>
            <a:ext cx="5223145" cy="2873219"/>
          </a:xfrm>
          <a:prstGeom prst="rect">
            <a:avLst/>
          </a:prstGeom>
        </p:spPr>
      </p:pic>
      <p:sp>
        <p:nvSpPr>
          <p:cNvPr id="13" name="TextBox 12">
            <a:extLst>
              <a:ext uri="{FF2B5EF4-FFF2-40B4-BE49-F238E27FC236}">
                <a16:creationId xmlns:a16="http://schemas.microsoft.com/office/drawing/2014/main" id="{E34C28E2-07C8-443D-B533-0AB591454504}"/>
              </a:ext>
            </a:extLst>
          </p:cNvPr>
          <p:cNvSpPr txBox="1"/>
          <p:nvPr/>
        </p:nvSpPr>
        <p:spPr>
          <a:xfrm>
            <a:off x="6096000" y="7080987"/>
            <a:ext cx="8324000" cy="230832"/>
          </a:xfrm>
          <a:prstGeom prst="rect">
            <a:avLst/>
          </a:prstGeom>
          <a:noFill/>
        </p:spPr>
        <p:txBody>
          <a:bodyPr wrap="square" rtlCol="0">
            <a:spAutoFit/>
          </a:bodyPr>
          <a:lstStyle/>
          <a:p>
            <a:r>
              <a:rPr lang="en-IN" sz="900">
                <a:hlinkClick r:id="rId11" tooltip="http://www.flickr.com/photos/beilinson/5688252760/"/>
              </a:rPr>
              <a:t>This Photo</a:t>
            </a:r>
            <a:r>
              <a:rPr lang="en-IN" sz="900"/>
              <a:t> by Unknown Author is licensed under </a:t>
            </a:r>
            <a:r>
              <a:rPr lang="en-IN" sz="900">
                <a:hlinkClick r:id="rId7" tooltip="https://creativecommons.org/licenses/by-sa/3.0/"/>
              </a:rPr>
              <a:t>CC BY-SA</a:t>
            </a:r>
            <a:endParaRPr lang="en-IN" sz="900"/>
          </a:p>
        </p:txBody>
      </p:sp>
    </p:spTree>
    <p:extLst>
      <p:ext uri="{BB962C8B-B14F-4D97-AF65-F5344CB8AC3E}">
        <p14:creationId xmlns:p14="http://schemas.microsoft.com/office/powerpoint/2010/main" val="1590494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932B2-855A-31E2-D4AF-180F6C67F6D0}"/>
              </a:ext>
            </a:extLst>
          </p:cNvPr>
          <p:cNvSpPr>
            <a:spLocks noGrp="1"/>
          </p:cNvSpPr>
          <p:nvPr>
            <p:ph type="title"/>
          </p:nvPr>
        </p:nvSpPr>
        <p:spPr/>
        <p:txBody>
          <a:bodyPr>
            <a:normAutofit/>
          </a:bodyPr>
          <a:lstStyle/>
          <a:p>
            <a:r>
              <a:rPr lang="en-US" sz="5400" dirty="0">
                <a:solidFill>
                  <a:srgbClr val="002060"/>
                </a:solidFill>
              </a:rPr>
              <a:t>DEFORESTATION</a:t>
            </a:r>
            <a:endParaRPr lang="en-IN" sz="5400" dirty="0">
              <a:solidFill>
                <a:srgbClr val="002060"/>
              </a:solidFill>
            </a:endParaRPr>
          </a:p>
        </p:txBody>
      </p:sp>
      <p:pic>
        <p:nvPicPr>
          <p:cNvPr id="15" name="Picture Placeholder 14">
            <a:extLst>
              <a:ext uri="{FF2B5EF4-FFF2-40B4-BE49-F238E27FC236}">
                <a16:creationId xmlns:a16="http://schemas.microsoft.com/office/drawing/2014/main" id="{B8E95E2D-88E6-8C1F-65C7-1109873B61E4}"/>
              </a:ext>
            </a:extLst>
          </p:cNvPr>
          <p:cNvPicPr>
            <a:picLocks noGrp="1" noChangeAspect="1"/>
          </p:cNvPicPr>
          <p:nvPr>
            <p:ph type="pic"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8272" r="28272"/>
          <a:stretch>
            <a:fillRect/>
          </a:stretch>
        </p:blipFill>
        <p:spPr/>
      </p:pic>
      <p:graphicFrame>
        <p:nvGraphicFramePr>
          <p:cNvPr id="10" name="Diagram 9">
            <a:extLst>
              <a:ext uri="{FF2B5EF4-FFF2-40B4-BE49-F238E27FC236}">
                <a16:creationId xmlns:a16="http://schemas.microsoft.com/office/drawing/2014/main" id="{633FE8FC-4863-91B8-979A-491C60346325}"/>
              </a:ext>
            </a:extLst>
          </p:cNvPr>
          <p:cNvGraphicFramePr/>
          <p:nvPr>
            <p:extLst>
              <p:ext uri="{D42A27DB-BD31-4B8C-83A1-F6EECF244321}">
                <p14:modId xmlns:p14="http://schemas.microsoft.com/office/powerpoint/2010/main" val="2450334043"/>
              </p:ext>
            </p:extLst>
          </p:nvPr>
        </p:nvGraphicFramePr>
        <p:xfrm>
          <a:off x="1141410" y="2823257"/>
          <a:ext cx="5950270" cy="35705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51609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1592-5BEF-574E-D06E-19B2FB557F9F}"/>
              </a:ext>
            </a:extLst>
          </p:cNvPr>
          <p:cNvSpPr>
            <a:spLocks noGrp="1"/>
          </p:cNvSpPr>
          <p:nvPr>
            <p:ph type="title"/>
          </p:nvPr>
        </p:nvSpPr>
        <p:spPr/>
        <p:txBody>
          <a:bodyPr/>
          <a:lstStyle/>
          <a:p>
            <a:r>
              <a:rPr lang="en-US" dirty="0">
                <a:solidFill>
                  <a:srgbClr val="FFFF00"/>
                </a:solidFill>
              </a:rPr>
              <a:t>TOPICS :</a:t>
            </a:r>
            <a:endParaRPr lang="en-IN" dirty="0">
              <a:solidFill>
                <a:srgbClr val="FFFF00"/>
              </a:solidFill>
            </a:endParaRPr>
          </a:p>
        </p:txBody>
      </p:sp>
      <p:graphicFrame>
        <p:nvGraphicFramePr>
          <p:cNvPr id="7" name="Content Placeholder 6">
            <a:extLst>
              <a:ext uri="{FF2B5EF4-FFF2-40B4-BE49-F238E27FC236}">
                <a16:creationId xmlns:a16="http://schemas.microsoft.com/office/drawing/2014/main" id="{B600B254-4D67-BDAB-D1C8-0CAB1A1AD1ED}"/>
              </a:ext>
            </a:extLst>
          </p:cNvPr>
          <p:cNvGraphicFramePr>
            <a:graphicFrameLocks noGrp="1"/>
          </p:cNvGraphicFramePr>
          <p:nvPr>
            <p:ph idx="1"/>
            <p:extLst>
              <p:ext uri="{D42A27DB-BD31-4B8C-83A1-F6EECF244321}">
                <p14:modId xmlns:p14="http://schemas.microsoft.com/office/powerpoint/2010/main" val="1155330105"/>
              </p:ext>
            </p:extLst>
          </p:nvPr>
        </p:nvGraphicFramePr>
        <p:xfrm>
          <a:off x="1951138" y="1388283"/>
          <a:ext cx="7779067" cy="385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2147AB95-2861-8615-C7D4-09B6EF74CE02}"/>
              </a:ext>
            </a:extLst>
          </p:cNvPr>
          <p:cNvGraphicFramePr/>
          <p:nvPr>
            <p:extLst>
              <p:ext uri="{D42A27DB-BD31-4B8C-83A1-F6EECF244321}">
                <p14:modId xmlns:p14="http://schemas.microsoft.com/office/powerpoint/2010/main" val="3022221339"/>
              </p:ext>
            </p:extLst>
          </p:nvPr>
        </p:nvGraphicFramePr>
        <p:xfrm>
          <a:off x="1476952" y="1757680"/>
          <a:ext cx="8727440" cy="481708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2" name="Picture 31">
            <a:extLst>
              <a:ext uri="{FF2B5EF4-FFF2-40B4-BE49-F238E27FC236}">
                <a16:creationId xmlns:a16="http://schemas.microsoft.com/office/drawing/2014/main" id="{0958CFA0-19C9-65C3-D82F-D62721971A13}"/>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rot="21396379">
            <a:off x="7621569" y="2150406"/>
            <a:ext cx="1524000" cy="1014984"/>
          </a:xfrm>
          <a:prstGeom prst="rect">
            <a:avLst/>
          </a:prstGeom>
        </p:spPr>
      </p:pic>
      <p:pic>
        <p:nvPicPr>
          <p:cNvPr id="35" name="Picture 34">
            <a:extLst>
              <a:ext uri="{FF2B5EF4-FFF2-40B4-BE49-F238E27FC236}">
                <a16:creationId xmlns:a16="http://schemas.microsoft.com/office/drawing/2014/main" id="{0482823F-7288-19F3-9A59-847040FCA344}"/>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2217100" y="2849389"/>
            <a:ext cx="1778000" cy="1103420"/>
          </a:xfrm>
          <a:prstGeom prst="rect">
            <a:avLst/>
          </a:prstGeom>
        </p:spPr>
      </p:pic>
      <p:pic>
        <p:nvPicPr>
          <p:cNvPr id="40" name="Picture 39">
            <a:extLst>
              <a:ext uri="{FF2B5EF4-FFF2-40B4-BE49-F238E27FC236}">
                <a16:creationId xmlns:a16="http://schemas.microsoft.com/office/drawing/2014/main" id="{901C67D5-0C33-BC2A-DFF1-7F83EB65D01D}"/>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5288962" y="2647125"/>
            <a:ext cx="1103420" cy="1103420"/>
          </a:xfrm>
          <a:prstGeom prst="rect">
            <a:avLst/>
          </a:prstGeom>
        </p:spPr>
      </p:pic>
    </p:spTree>
    <p:extLst>
      <p:ext uri="{BB962C8B-B14F-4D97-AF65-F5344CB8AC3E}">
        <p14:creationId xmlns:p14="http://schemas.microsoft.com/office/powerpoint/2010/main" val="902305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E0FEC-7065-FD16-130C-26EE7C82E28D}"/>
              </a:ext>
            </a:extLst>
          </p:cNvPr>
          <p:cNvSpPr>
            <a:spLocks noGrp="1"/>
          </p:cNvSpPr>
          <p:nvPr>
            <p:ph type="title"/>
          </p:nvPr>
        </p:nvSpPr>
        <p:spPr>
          <a:xfrm>
            <a:off x="1446212" y="609599"/>
            <a:ext cx="9302752" cy="1178561"/>
          </a:xfrm>
        </p:spPr>
        <p:txBody>
          <a:bodyPr>
            <a:normAutofit/>
          </a:bodyPr>
          <a:lstStyle/>
          <a:p>
            <a:r>
              <a:rPr lang="en-US" sz="4800" dirty="0">
                <a:solidFill>
                  <a:srgbClr val="002060"/>
                </a:solidFill>
              </a:rPr>
              <a:t>CAUSES OF DEFORESTATION </a:t>
            </a:r>
            <a:endParaRPr lang="en-IN" sz="4800" dirty="0">
              <a:solidFill>
                <a:srgbClr val="002060"/>
              </a:solidFill>
            </a:endParaRPr>
          </a:p>
        </p:txBody>
      </p:sp>
      <p:sp>
        <p:nvSpPr>
          <p:cNvPr id="3" name="Text Placeholder 2">
            <a:extLst>
              <a:ext uri="{FF2B5EF4-FFF2-40B4-BE49-F238E27FC236}">
                <a16:creationId xmlns:a16="http://schemas.microsoft.com/office/drawing/2014/main" id="{0F341F3A-0D3B-E48A-9805-1C6ED59F96CF}"/>
              </a:ext>
            </a:extLst>
          </p:cNvPr>
          <p:cNvSpPr>
            <a:spLocks noGrp="1"/>
          </p:cNvSpPr>
          <p:nvPr>
            <p:ph type="body" sz="half" idx="13"/>
          </p:nvPr>
        </p:nvSpPr>
        <p:spPr>
          <a:xfrm>
            <a:off x="999171" y="1656626"/>
            <a:ext cx="8752299" cy="3260814"/>
          </a:xfrm>
        </p:spPr>
        <p:txBody>
          <a:bodyPr>
            <a:normAutofit fontScale="85000" lnSpcReduction="20000"/>
          </a:bodyPr>
          <a:lstStyle/>
          <a:p>
            <a:pPr marL="457200" indent="-457200">
              <a:buFont typeface="Wingdings" panose="05000000000000000000" pitchFamily="2" charset="2"/>
              <a:buChar char="Ø"/>
            </a:pPr>
            <a:r>
              <a:rPr lang="en-US" sz="3200" dirty="0">
                <a:solidFill>
                  <a:schemeClr val="bg1"/>
                </a:solidFill>
              </a:rPr>
              <a:t>COLONIAL ERA : Britishers needed timber supply to build their ships in Britain .They needed timber</a:t>
            </a:r>
            <a:r>
              <a:rPr lang="en-IN" sz="3200" dirty="0">
                <a:solidFill>
                  <a:schemeClr val="bg1"/>
                </a:solidFill>
              </a:rPr>
              <a:t> to build railway sleepers and railway </a:t>
            </a:r>
            <a:r>
              <a:rPr lang="en-IN" sz="3200" dirty="0" err="1">
                <a:solidFill>
                  <a:schemeClr val="bg1"/>
                </a:solidFill>
              </a:rPr>
              <a:t>lines.They</a:t>
            </a:r>
            <a:r>
              <a:rPr lang="en-IN" sz="3200" dirty="0">
                <a:solidFill>
                  <a:schemeClr val="bg1"/>
                </a:solidFill>
              </a:rPr>
              <a:t> cleared out forests to make way for tea plantations in INDIA.</a:t>
            </a:r>
          </a:p>
          <a:p>
            <a:pPr marL="457200" indent="-457200">
              <a:buFont typeface="Wingdings" panose="05000000000000000000" pitchFamily="2" charset="2"/>
              <a:buChar char="Ø"/>
            </a:pPr>
            <a:r>
              <a:rPr lang="en-IN" sz="3200" dirty="0">
                <a:solidFill>
                  <a:schemeClr val="bg1"/>
                </a:solidFill>
              </a:rPr>
              <a:t> Reasons such as </a:t>
            </a:r>
            <a:r>
              <a:rPr lang="en-IN" sz="3200" dirty="0" err="1">
                <a:solidFill>
                  <a:schemeClr val="bg1"/>
                </a:solidFill>
              </a:rPr>
              <a:t>plantations,increasing</a:t>
            </a:r>
            <a:r>
              <a:rPr lang="en-IN" sz="3200" dirty="0">
                <a:solidFill>
                  <a:schemeClr val="bg1"/>
                </a:solidFill>
              </a:rPr>
              <a:t> populations ,Unproductive </a:t>
            </a:r>
            <a:r>
              <a:rPr lang="en-IN" sz="3200" dirty="0" err="1">
                <a:solidFill>
                  <a:schemeClr val="bg1"/>
                </a:solidFill>
              </a:rPr>
              <a:t>forests,commercial</a:t>
            </a:r>
            <a:r>
              <a:rPr lang="en-IN" sz="3200" dirty="0">
                <a:solidFill>
                  <a:schemeClr val="bg1"/>
                </a:solidFill>
              </a:rPr>
              <a:t> </a:t>
            </a:r>
            <a:r>
              <a:rPr lang="en-IN" sz="3200" dirty="0" err="1">
                <a:solidFill>
                  <a:schemeClr val="bg1"/>
                </a:solidFill>
              </a:rPr>
              <a:t>crops,and</a:t>
            </a:r>
            <a:r>
              <a:rPr lang="en-IN" sz="3200" dirty="0">
                <a:solidFill>
                  <a:schemeClr val="bg1"/>
                </a:solidFill>
              </a:rPr>
              <a:t> railways led to deforestation mostly in ancient times</a:t>
            </a:r>
            <a:endParaRPr lang="en-US" sz="3200" dirty="0">
              <a:solidFill>
                <a:schemeClr val="bg1"/>
              </a:solidFill>
            </a:endParaRPr>
          </a:p>
        </p:txBody>
      </p:sp>
    </p:spTree>
    <p:extLst>
      <p:ext uri="{BB962C8B-B14F-4D97-AF65-F5344CB8AC3E}">
        <p14:creationId xmlns:p14="http://schemas.microsoft.com/office/powerpoint/2010/main" val="3763150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A419B97-A8BF-EF25-1C84-8639C819FA3F}"/>
              </a:ext>
            </a:extLst>
          </p:cNvPr>
          <p:cNvSpPr txBox="1"/>
          <p:nvPr/>
        </p:nvSpPr>
        <p:spPr>
          <a:xfrm flipH="1">
            <a:off x="1287290" y="371145"/>
            <a:ext cx="8578163" cy="662946"/>
          </a:xfrm>
          <a:prstGeom prst="rect">
            <a:avLst/>
          </a:prstGeom>
          <a:noFill/>
        </p:spPr>
        <p:txBody>
          <a:bodyPr wrap="square" rtlCol="0">
            <a:spAutoFit/>
          </a:bodyPr>
          <a:lstStyle/>
          <a:p>
            <a:r>
              <a:rPr lang="en-US" sz="3600" dirty="0">
                <a:solidFill>
                  <a:schemeClr val="bg2"/>
                </a:solidFill>
              </a:rPr>
              <a:t>DEFORESTATION IN COLONIAL ERA</a:t>
            </a:r>
            <a:endParaRPr lang="en-IN" sz="3600" dirty="0">
              <a:solidFill>
                <a:schemeClr val="bg2"/>
              </a:solidFill>
            </a:endParaRPr>
          </a:p>
        </p:txBody>
      </p:sp>
      <p:pic>
        <p:nvPicPr>
          <p:cNvPr id="13" name="Picture 12">
            <a:extLst>
              <a:ext uri="{FF2B5EF4-FFF2-40B4-BE49-F238E27FC236}">
                <a16:creationId xmlns:a16="http://schemas.microsoft.com/office/drawing/2014/main" id="{30A225D2-A100-1035-9E22-1AC185FF1E6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95999" y="1463344"/>
            <a:ext cx="5249333" cy="4708855"/>
          </a:xfrm>
          <a:prstGeom prst="rect">
            <a:avLst/>
          </a:prstGeom>
        </p:spPr>
      </p:pic>
      <p:pic>
        <p:nvPicPr>
          <p:cNvPr id="16" name="Picture 15">
            <a:extLst>
              <a:ext uri="{FF2B5EF4-FFF2-40B4-BE49-F238E27FC236}">
                <a16:creationId xmlns:a16="http://schemas.microsoft.com/office/drawing/2014/main" id="{A54F50CB-4E30-BDA4-C57F-C72DE9C40E6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8688" y="1463345"/>
            <a:ext cx="5400675" cy="4708855"/>
          </a:xfrm>
          <a:prstGeom prst="rect">
            <a:avLst/>
          </a:prstGeom>
        </p:spPr>
      </p:pic>
      <p:sp>
        <p:nvSpPr>
          <p:cNvPr id="17" name="TextBox 16">
            <a:extLst>
              <a:ext uri="{FF2B5EF4-FFF2-40B4-BE49-F238E27FC236}">
                <a16:creationId xmlns:a16="http://schemas.microsoft.com/office/drawing/2014/main" id="{16661BAD-BE0C-AEC4-116D-7E76A082C95C}"/>
              </a:ext>
            </a:extLst>
          </p:cNvPr>
          <p:cNvSpPr txBox="1"/>
          <p:nvPr/>
        </p:nvSpPr>
        <p:spPr>
          <a:xfrm>
            <a:off x="3545662" y="6850837"/>
            <a:ext cx="5400675" cy="230832"/>
          </a:xfrm>
          <a:prstGeom prst="rect">
            <a:avLst/>
          </a:prstGeom>
          <a:noFill/>
        </p:spPr>
        <p:txBody>
          <a:bodyPr wrap="square" rtlCol="0">
            <a:spAutoFit/>
          </a:bodyPr>
          <a:lstStyle/>
          <a:p>
            <a:r>
              <a:rPr lang="en-IN" sz="900">
                <a:hlinkClick r:id="rId5" tooltip="https://www.habitatadvocate.com.au/?tag=eucalyptus-camaldulensis"/>
              </a:rPr>
              <a:t>This Photo</a:t>
            </a:r>
            <a:r>
              <a:rPr lang="en-IN" sz="900"/>
              <a:t> by Unknown Author is licensed under </a:t>
            </a:r>
            <a:r>
              <a:rPr lang="en-IN" sz="900">
                <a:hlinkClick r:id="rId6" tooltip="https://creativecommons.org/licenses/by-nc-nd/3.0/"/>
              </a:rPr>
              <a:t>CC BY-NC-ND</a:t>
            </a:r>
            <a:endParaRPr lang="en-IN" sz="900"/>
          </a:p>
        </p:txBody>
      </p:sp>
    </p:spTree>
    <p:extLst>
      <p:ext uri="{BB962C8B-B14F-4D97-AF65-F5344CB8AC3E}">
        <p14:creationId xmlns:p14="http://schemas.microsoft.com/office/powerpoint/2010/main" val="4188476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05A4C-CFC0-2B1E-29A4-917A5D4F0A8A}"/>
              </a:ext>
            </a:extLst>
          </p:cNvPr>
          <p:cNvSpPr>
            <a:spLocks noGrp="1"/>
          </p:cNvSpPr>
          <p:nvPr>
            <p:ph type="title"/>
          </p:nvPr>
        </p:nvSpPr>
        <p:spPr>
          <a:xfrm>
            <a:off x="1141456" y="609601"/>
            <a:ext cx="9905955" cy="1422400"/>
          </a:xfrm>
        </p:spPr>
        <p:txBody>
          <a:bodyPr>
            <a:normAutofit/>
          </a:bodyPr>
          <a:lstStyle/>
          <a:p>
            <a:r>
              <a:rPr lang="en-US" sz="4000" dirty="0">
                <a:solidFill>
                  <a:schemeClr val="bg2"/>
                </a:solidFill>
              </a:rPr>
              <a:t>CAUSES OF DEFORESTATION</a:t>
            </a:r>
            <a:endParaRPr lang="en-IN" sz="4000" dirty="0">
              <a:solidFill>
                <a:schemeClr val="bg2"/>
              </a:solidFill>
            </a:endParaRPr>
          </a:p>
        </p:txBody>
      </p:sp>
      <p:sp>
        <p:nvSpPr>
          <p:cNvPr id="3" name="Text Placeholder 2">
            <a:extLst>
              <a:ext uri="{FF2B5EF4-FFF2-40B4-BE49-F238E27FC236}">
                <a16:creationId xmlns:a16="http://schemas.microsoft.com/office/drawing/2014/main" id="{84B78C25-0F6E-D4B8-12AB-25492F7DB183}"/>
              </a:ext>
            </a:extLst>
          </p:cNvPr>
          <p:cNvSpPr>
            <a:spLocks noGrp="1"/>
          </p:cNvSpPr>
          <p:nvPr>
            <p:ph type="body" sz="half" idx="2"/>
          </p:nvPr>
        </p:nvSpPr>
        <p:spPr>
          <a:xfrm>
            <a:off x="1141410" y="1769533"/>
            <a:ext cx="9904459" cy="3276600"/>
          </a:xfrm>
        </p:spPr>
        <p:txBody>
          <a:bodyPr>
            <a:normAutofit fontScale="85000" lnSpcReduction="20000"/>
          </a:bodyPr>
          <a:lstStyle/>
          <a:p>
            <a:pPr marL="571500" indent="-571500">
              <a:buFont typeface="Wingdings" panose="05000000000000000000" pitchFamily="2" charset="2"/>
              <a:buChar char="Ø"/>
            </a:pPr>
            <a:r>
              <a:rPr lang="en-US" sz="4000" dirty="0">
                <a:solidFill>
                  <a:schemeClr val="bg1"/>
                </a:solidFill>
              </a:rPr>
              <a:t>MODERN ERA : Shifting  Cultivation ,Development Projects ,Biofuels ,Raw material Requirement ,Land Desertification ,Mining ,Over population ,Urbanization ,Live stock Ranching ,Forest fires ,Paper ,Indiscriminate dam construction ,Agriculture , and the list goes on…….</a:t>
            </a:r>
            <a:endParaRPr lang="en-IN" sz="4000" dirty="0">
              <a:solidFill>
                <a:schemeClr val="bg1"/>
              </a:solidFill>
            </a:endParaRPr>
          </a:p>
        </p:txBody>
      </p:sp>
    </p:spTree>
    <p:extLst>
      <p:ext uri="{BB962C8B-B14F-4D97-AF65-F5344CB8AC3E}">
        <p14:creationId xmlns:p14="http://schemas.microsoft.com/office/powerpoint/2010/main" val="4102194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8947E1-9552-1A51-AC83-CFB4BDDF1911}"/>
              </a:ext>
            </a:extLst>
          </p:cNvPr>
          <p:cNvSpPr txBox="1"/>
          <p:nvPr/>
        </p:nvSpPr>
        <p:spPr>
          <a:xfrm>
            <a:off x="1684867" y="550333"/>
            <a:ext cx="6646332" cy="646331"/>
          </a:xfrm>
          <a:prstGeom prst="rect">
            <a:avLst/>
          </a:prstGeom>
          <a:noFill/>
        </p:spPr>
        <p:txBody>
          <a:bodyPr wrap="square" rtlCol="0">
            <a:spAutoFit/>
          </a:bodyPr>
          <a:lstStyle/>
          <a:p>
            <a:r>
              <a:rPr lang="en-US" sz="3600" dirty="0">
                <a:solidFill>
                  <a:schemeClr val="bg2"/>
                </a:solidFill>
              </a:rPr>
              <a:t>DEFORESTATION IN MODERN ERA</a:t>
            </a:r>
            <a:endParaRPr lang="en-IN" sz="3600" dirty="0">
              <a:solidFill>
                <a:schemeClr val="bg2"/>
              </a:solidFill>
            </a:endParaRPr>
          </a:p>
        </p:txBody>
      </p:sp>
      <p:pic>
        <p:nvPicPr>
          <p:cNvPr id="4" name="Picture 3">
            <a:extLst>
              <a:ext uri="{FF2B5EF4-FFF2-40B4-BE49-F238E27FC236}">
                <a16:creationId xmlns:a16="http://schemas.microsoft.com/office/drawing/2014/main" id="{464FC3EB-FE10-C8DC-CF4C-EE39DC84EE2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64821" y="1196664"/>
            <a:ext cx="4016779" cy="2232336"/>
          </a:xfrm>
          <a:prstGeom prst="rect">
            <a:avLst/>
          </a:prstGeom>
        </p:spPr>
      </p:pic>
      <p:sp>
        <p:nvSpPr>
          <p:cNvPr id="5" name="TextBox 4">
            <a:extLst>
              <a:ext uri="{FF2B5EF4-FFF2-40B4-BE49-F238E27FC236}">
                <a16:creationId xmlns:a16="http://schemas.microsoft.com/office/drawing/2014/main" id="{73D955ED-498C-9D52-237E-C8C285EDD6DD}"/>
              </a:ext>
            </a:extLst>
          </p:cNvPr>
          <p:cNvSpPr txBox="1"/>
          <p:nvPr/>
        </p:nvSpPr>
        <p:spPr>
          <a:xfrm>
            <a:off x="5754879" y="5189755"/>
            <a:ext cx="3185920" cy="230832"/>
          </a:xfrm>
          <a:prstGeom prst="rect">
            <a:avLst/>
          </a:prstGeom>
          <a:noFill/>
        </p:spPr>
        <p:txBody>
          <a:bodyPr wrap="square" rtlCol="0">
            <a:spAutoFit/>
          </a:bodyPr>
          <a:lstStyle/>
          <a:p>
            <a:r>
              <a:rPr lang="en-IN" sz="900">
                <a:hlinkClick r:id="rId3" tooltip="https://southafricatoday.net/environment/banks-increased-deforestation-linked-investments-by-8b-during-covid-19-report/"/>
              </a:rPr>
              <a:t>This Photo</a:t>
            </a:r>
            <a:r>
              <a:rPr lang="en-IN" sz="900"/>
              <a:t> by Unknown Author is licensed under </a:t>
            </a:r>
            <a:r>
              <a:rPr lang="en-IN" sz="900">
                <a:hlinkClick r:id="rId4" tooltip="https://creativecommons.org/licenses/by-nd/3.0/"/>
              </a:rPr>
              <a:t>CC BY-ND</a:t>
            </a:r>
            <a:endParaRPr lang="en-IN" sz="900"/>
          </a:p>
        </p:txBody>
      </p:sp>
      <p:pic>
        <p:nvPicPr>
          <p:cNvPr id="7" name="Picture 6">
            <a:extLst>
              <a:ext uri="{FF2B5EF4-FFF2-40B4-BE49-F238E27FC236}">
                <a16:creationId xmlns:a16="http://schemas.microsoft.com/office/drawing/2014/main" id="{07B37936-24CE-4ECA-FB8B-EE980A2831F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393238" y="1196664"/>
            <a:ext cx="4509037" cy="2262449"/>
          </a:xfrm>
          <a:prstGeom prst="rect">
            <a:avLst/>
          </a:prstGeom>
        </p:spPr>
      </p:pic>
      <p:pic>
        <p:nvPicPr>
          <p:cNvPr id="10" name="Picture 9">
            <a:extLst>
              <a:ext uri="{FF2B5EF4-FFF2-40B4-BE49-F238E27FC236}">
                <a16:creationId xmlns:a16="http://schemas.microsoft.com/office/drawing/2014/main" id="{B136C6CB-C0FE-0BB9-F014-090F562218BD}"/>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488285" y="3803094"/>
            <a:ext cx="4753304" cy="2458207"/>
          </a:xfrm>
          <a:prstGeom prst="rect">
            <a:avLst/>
          </a:prstGeom>
        </p:spPr>
      </p:pic>
      <p:pic>
        <p:nvPicPr>
          <p:cNvPr id="13" name="Picture 12">
            <a:extLst>
              <a:ext uri="{FF2B5EF4-FFF2-40B4-BE49-F238E27FC236}">
                <a16:creationId xmlns:a16="http://schemas.microsoft.com/office/drawing/2014/main" id="{34DCC8F7-DE62-5AA1-15FA-03581D195B80}"/>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153341" y="3806373"/>
            <a:ext cx="4187347" cy="2451651"/>
          </a:xfrm>
          <a:prstGeom prst="rect">
            <a:avLst/>
          </a:prstGeom>
        </p:spPr>
      </p:pic>
    </p:spTree>
    <p:extLst>
      <p:ext uri="{BB962C8B-B14F-4D97-AF65-F5344CB8AC3E}">
        <p14:creationId xmlns:p14="http://schemas.microsoft.com/office/powerpoint/2010/main" val="42658434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1023</TotalTime>
  <Words>743</Words>
  <Application>Microsoft Office PowerPoint</Application>
  <PresentationFormat>Widescreen</PresentationFormat>
  <Paragraphs>66</Paragraphs>
  <Slides>29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Tw Cen MT</vt:lpstr>
      <vt:lpstr>Wingdings</vt:lpstr>
      <vt:lpstr>Circuit</vt:lpstr>
      <vt:lpstr>POWER  point PRESENTATION  ON DEFORESTATION AND DESERTIFICATION</vt:lpstr>
      <vt:lpstr>PowerPoint Presentation</vt:lpstr>
      <vt:lpstr>PowerPoint Presentation</vt:lpstr>
      <vt:lpstr>DEFORESTATION</vt:lpstr>
      <vt:lpstr>TOPICS :</vt:lpstr>
      <vt:lpstr>CAUSES OF DEFORESTATION </vt:lpstr>
      <vt:lpstr>PowerPoint Presentation</vt:lpstr>
      <vt:lpstr>CAUSES OF DEFORESTATION</vt:lpstr>
      <vt:lpstr>PowerPoint Presentation</vt:lpstr>
      <vt:lpstr>EFFECTS OF DEFORESTATION</vt:lpstr>
      <vt:lpstr>PowerPoint Presentation</vt:lpstr>
      <vt:lpstr>PowerPoint Presentation</vt:lpstr>
      <vt:lpstr>PowerPoint Presentation</vt:lpstr>
      <vt:lpstr>PowerPoint Presentation</vt:lpstr>
      <vt:lpstr>PowerPoint Presentation</vt:lpstr>
      <vt:lpstr>desertification</vt:lpstr>
      <vt:lpstr>PowerPoint Presentation</vt:lpstr>
      <vt:lpstr>CAUSES OF Desertification </vt:lpstr>
      <vt:lpstr>PowerPoint Presentation</vt:lpstr>
      <vt:lpstr>EFFECTS OF DESERTIFICATION</vt:lpstr>
      <vt:lpstr>PowerPoint Presentation</vt:lpstr>
      <vt:lpstr>PowerPoint Presentation</vt:lpstr>
      <vt:lpstr>MOVEMENTS RAISED AGAINST DEFORESTATION AND DESERTIFICATION</vt:lpstr>
      <vt:lpstr>FACTS OF DEFORESTATION AND DESERTIFICATION</vt:lpstr>
      <vt:lpstr>PowerPoint Presentation</vt:lpstr>
      <vt:lpstr>PREVENTIVE MEASURES AGAINST DEFORESTATION AND DESERTIFICATION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POINT PRESENTATION ON DEFORESTATION AND DESERTIFICATION</dc:title>
  <dc:creator>sara mahender</dc:creator>
  <cp:lastModifiedBy>MAHENDER</cp:lastModifiedBy>
  <cp:revision>21</cp:revision>
  <dcterms:created xsi:type="dcterms:W3CDTF">2023-05-12T08:39:36Z</dcterms:created>
  <dcterms:modified xsi:type="dcterms:W3CDTF">2024-10-20T07:22:08Z</dcterms:modified>
</cp:coreProperties>
</file>